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glb" ContentType="model/gltf.binary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95" r:id="rId3"/>
    <p:sldId id="297" r:id="rId4"/>
    <p:sldId id="303" r:id="rId5"/>
    <p:sldId id="331" r:id="rId6"/>
    <p:sldId id="330" r:id="rId7"/>
    <p:sldId id="332" r:id="rId8"/>
    <p:sldId id="334" r:id="rId9"/>
    <p:sldId id="339" r:id="rId10"/>
    <p:sldId id="338" r:id="rId11"/>
    <p:sldId id="337" r:id="rId12"/>
    <p:sldId id="294" r:id="rId13"/>
  </p:sldIdLst>
  <p:sldSz cx="9144000" cy="5143500" type="screen16x9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9097"/>
    <a:srgbClr val="777777"/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Styl z motywem 1 — Ak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7853C-536D-4A76-A0AE-DD22124D55A5}" styleName="Styl z motywem 1 — Ak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52848" autoAdjust="0"/>
  </p:normalViewPr>
  <p:slideViewPr>
    <p:cSldViewPr>
      <p:cViewPr varScale="1">
        <p:scale>
          <a:sx n="60" d="100"/>
          <a:sy n="60" d="100"/>
        </p:scale>
        <p:origin x="2098" y="4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-350"/>
    </p:cViewPr>
  </p:notesTextViewPr>
  <p:notesViewPr>
    <p:cSldViewPr>
      <p:cViewPr varScale="1">
        <p:scale>
          <a:sx n="67" d="100"/>
          <a:sy n="67" d="100"/>
        </p:scale>
        <p:origin x="2550" y="2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896630-4F27-4527-8662-FAAE860CA52A}" type="datetimeFigureOut">
              <a:rPr lang="pl-PL" smtClean="0"/>
              <a:t>2020-08-27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586AA9-E2B1-4291-9B7A-A7D4FC8B1F2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58972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l-P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pl-PL"/>
          </a:p>
        </p:txBody>
      </p:sp>
      <p:sp>
        <p:nvSpPr>
          <p:cNvPr id="3" name="Symbol zastępczy daty 2"/>
          <p:cNvSpPr txBox="1">
            <a:spLocks noGrp="1"/>
          </p:cNvSpPr>
          <p:nvPr>
            <p:ph type="dt" idx="1"/>
          </p:nvPr>
        </p:nvSpPr>
        <p:spPr>
          <a:xfrm>
            <a:off x="3884608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l-P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4604DEEB-1E22-4574-8D57-259C758F930C}" type="datetime1">
              <a:rPr lang="pl-PL"/>
              <a:pPr lvl="0"/>
              <a:t>2020-08-27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3" y="685800"/>
            <a:ext cx="6096003" cy="3429000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Symbol zastępczy notatek 4"/>
          <p:cNvSpPr txBox="1"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 txBox="1">
            <a:spLocks noGrp="1"/>
          </p:cNvSpPr>
          <p:nvPr>
            <p:ph type="ftr" sz="quarter" idx="4"/>
          </p:nvPr>
        </p:nvSpPr>
        <p:spPr>
          <a:xfrm>
            <a:off x="0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l-P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pl-PL"/>
          </a:p>
        </p:txBody>
      </p:sp>
      <p:sp>
        <p:nvSpPr>
          <p:cNvPr id="7" name="Symbol zastępczy numeru slajdu 6"/>
          <p:cNvSpPr txBox="1">
            <a:spLocks noGrp="1"/>
          </p:cNvSpPr>
          <p:nvPr>
            <p:ph type="sldNum" sz="quarter" idx="5"/>
          </p:nvPr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l-PL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0977B65F-3972-448B-97E3-C7138318AC18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00355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pl-PL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pl-PL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pl-PL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pl-PL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pl-PL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ymbol zastępczy notatek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pl-PL" dirty="0"/>
              <a:t>Warto wiedzieć, że Program </a:t>
            </a:r>
            <a:r>
              <a:rPr lang="pl-PL" dirty="0" err="1"/>
              <a:t>TalentowiSKO</a:t>
            </a:r>
            <a:r>
              <a:rPr lang="pl-PL" dirty="0"/>
              <a:t> jest rozszerzeniem dotychczasowych działań Banków Spółdzielczych realizowanych w ramach Szkolnych Kas Oszczędności. Jego celem jest rozwijanie talentów wśród dzieci i młodzieży poprzez promowanie dobrych nawyków w zakresie oszczędzania i przedsiębiorczości. Programem objęci są uczniowie szkół podstawowych i ponadpodstawowych w całej Polsce.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dirty="0"/>
              <a:t>Zapraszamy do prezentacji filmu o Programie </a:t>
            </a:r>
            <a:r>
              <a:rPr lang="pl-PL" dirty="0" err="1"/>
              <a:t>TalentowiSKO</a:t>
            </a:r>
            <a:r>
              <a:rPr lang="pl-PL" dirty="0"/>
              <a:t>, który dostępny jest pod adresem: </a:t>
            </a:r>
          </a:p>
          <a:p>
            <a:r>
              <a:rPr lang="pl-PL" dirty="0"/>
              <a:t>https://www.youtube.com/watch?v=mFd9zyLG_sM</a:t>
            </a:r>
          </a:p>
          <a:p>
            <a:endParaRPr lang="pl-PL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dirty="0"/>
          </a:p>
          <a:p>
            <a:endParaRPr lang="pl-PL" dirty="0"/>
          </a:p>
        </p:txBody>
      </p:sp>
      <p:sp>
        <p:nvSpPr>
          <p:cNvPr id="4" name="Symbol zastępczy numeru slajdu 3"/>
          <p:cNvSpPr txBox="1"/>
          <p:nvPr/>
        </p:nvSpPr>
        <p:spPr>
          <a:xfrm>
            <a:off x="3884608" y="8685208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297960C-09DD-4BB7-A148-38F725B4C6AA}" type="slidenum">
              <a:t>1</a:t>
            </a:fld>
            <a:endParaRPr lang="pl-PL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pl-PL" dirty="0"/>
              <a:t>Nauczyciel przechodzi do liczb pierwszych i złożonych. Wyjaśnia, że: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pl-PL" dirty="0"/>
              <a:t>•	liczba, która dzieli się tylko przez jedynkę i przez samą siebie, określana jest mianem liczby pierwszej,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pl-PL" dirty="0"/>
              <a:t>•	liczba, która ma więcej niż </a:t>
            </a:r>
            <a:r>
              <a:rPr lang="pl-PL"/>
              <a:t>dwa dzielniki, </a:t>
            </a:r>
            <a:r>
              <a:rPr lang="pl-PL" dirty="0"/>
              <a:t>określana jest mianem liczby złożonej,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pl-PL" dirty="0"/>
              <a:t>•	0 i 1 nie są ani liczbami pierwszymi, ani złożonymi.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pl-PL" dirty="0"/>
              <a:t>Propozycja wyświetlenia filmu. Wystarczy kliknąć w ikonę klapsa filmowego: https://www.youtube.com/watch?v=Icoh0kTRk44</a:t>
            </a:r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0977B65F-3972-448B-97E3-C7138318AC18}" type="slidenum">
              <a:rPr lang="pl-PL" smtClean="0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200781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algn="l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pl-PL" dirty="0"/>
              <a:t>Nauczyciel prosi uczniów o podanie rozwiązania i uzasadnienia. Rozwiązanie:</a:t>
            </a:r>
            <a:br>
              <a:rPr lang="pl-PL" dirty="0"/>
            </a:br>
            <a:r>
              <a:rPr lang="pl-PL" sz="12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23 – pierwsza, dzielnik: 1, 23</a:t>
            </a:r>
            <a:endParaRPr lang="pl-PL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pl-PL" sz="12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– pierwsza, dzielnik: 1,3</a:t>
            </a:r>
            <a:endParaRPr lang="pl-PL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pl-PL" sz="12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 – złożona, dzielniki: 1, 2, 3, 4, 6, 12 </a:t>
            </a:r>
            <a:endParaRPr lang="pl-PL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pl-PL" sz="12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18 – złożona, dzielniki: 1, 2, 3, 6, 9, 18</a:t>
            </a:r>
            <a:endParaRPr lang="pl-PL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pl-PL" sz="12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0 – ani złożona, ani pierwsza</a:t>
            </a:r>
            <a:endParaRPr lang="pl-PL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pl-PL" sz="12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15 – złożona, dzielniki: 1, 3, 5, 15</a:t>
            </a:r>
            <a:endParaRPr lang="pl-PL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pl-PL" sz="12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49 – złożona, dzielniki: 1, 7, 49</a:t>
            </a:r>
            <a:endParaRPr lang="pl-PL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pl-PL" sz="12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ani złożona, ani pierwsza</a:t>
            </a:r>
            <a:endParaRPr lang="pl-PL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pl-PL" sz="12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 – pierwsza, dzielnik: 1, 5</a:t>
            </a:r>
            <a:endParaRPr lang="pl-PL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pl-PL" sz="12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27 – złożona, dzielnik: 1, 3, 9, 27</a:t>
            </a:r>
            <a:endParaRPr lang="pl-PL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0977B65F-3972-448B-97E3-C7138318AC18}" type="slidenum">
              <a:rPr lang="pl-PL" smtClean="0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880840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pl-PL" sz="12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Warto zaznaczyć, jakie obszary tematyczne zostaną poruszane podczas zajęć. Jednym z nich będzie symbolika liczb itd. 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0977B65F-3972-448B-97E3-C7138318AC18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251191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Nauczyciel prosi by uczniowie zastanowili się nad kilkoma przykładami.</a:t>
            </a: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pl-PL" sz="12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siedem dni tygodnia</a:t>
            </a:r>
            <a:endParaRPr lang="pl-PL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pl-PL" sz="12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siedem dźwięków gamy</a:t>
            </a:r>
            <a:r>
              <a:rPr lang="pl-PL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C-dur</a:t>
            </a:r>
            <a:endParaRPr lang="pl-PL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pl-PL" sz="12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siedem cudów świata: </a:t>
            </a:r>
            <a:r>
              <a:rPr lang="pl-PL" dirty="0"/>
              <a:t>Piramida Cheopsa, Wiszące ogrody Semiramidy w Babilonie, Świątynia Artemidy w Efezie, Posąg Zeusa w Olimpii, Mauzoleum w Halikarnasie, Kolos Rodyjski i Latarnia morska w </a:t>
            </a:r>
            <a:r>
              <a:rPr lang="pl-PL" dirty="0" err="1"/>
              <a:t>Faros</a:t>
            </a:r>
            <a:endParaRPr lang="pl-PL" dirty="0"/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pl-PL" sz="12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 Starym Testamencie 7 pojawiało się 77 razy</a:t>
            </a:r>
            <a:endParaRPr lang="pl-PL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pl-PL" sz="12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Bóg miał stworzyć świat w 7 dni</a:t>
            </a:r>
            <a:endParaRPr lang="pl-PL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lang="pl-PL" sz="12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Siedem grzechów głównych: </a:t>
            </a:r>
            <a:r>
              <a:rPr lang="pl-PL" sz="1200" b="0" i="0" u="none" strike="noStrike" kern="1200" cap="none" spc="0" baseline="0" dirty="0">
                <a:solidFill>
                  <a:srgbClr val="000000"/>
                </a:solidFill>
                <a:effectLst/>
                <a:uFillTx/>
                <a:latin typeface="Calibri"/>
              </a:rPr>
              <a:t>pycha, chciwość, nieczystość, zazdrość</a:t>
            </a:r>
            <a:r>
              <a:rPr lang="pl-PL" sz="1200" b="0" i="0" u="none" strike="noStrike" kern="1200" cap="none" spc="0" baseline="0">
                <a:solidFill>
                  <a:srgbClr val="000000"/>
                </a:solidFill>
                <a:effectLst/>
                <a:uFillTx/>
                <a:latin typeface="Calibri"/>
              </a:rPr>
              <a:t>, nieumiarkowanie </a:t>
            </a:r>
            <a:r>
              <a:rPr lang="pl-PL" sz="1200" b="0" i="0" u="none" strike="noStrike" kern="1200" cap="none" spc="0" baseline="0" dirty="0">
                <a:solidFill>
                  <a:srgbClr val="000000"/>
                </a:solidFill>
                <a:effectLst/>
                <a:uFillTx/>
                <a:latin typeface="Calibri"/>
              </a:rPr>
              <a:t>w jedzeniu i piciu, gniew</a:t>
            </a:r>
            <a:r>
              <a:rPr lang="pl-PL" sz="1200" b="0" i="0" u="none" strike="noStrike" kern="1200" cap="none" spc="0" baseline="0">
                <a:solidFill>
                  <a:srgbClr val="000000"/>
                </a:solidFill>
                <a:effectLst/>
                <a:uFillTx/>
                <a:latin typeface="Calibri"/>
              </a:rPr>
              <a:t>, lenistwo</a:t>
            </a:r>
            <a:endParaRPr lang="pl-PL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pl-PL" sz="12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 starożytności uznawana była za liczbę, od której wszytko się zaczęło, jako suma 3 (przypisywano niebo) oraz 4 (kojarzonej z ziemią)</a:t>
            </a:r>
            <a:endParaRPr lang="pl-PL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pl-PL" sz="12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 metodologii greckiej bogowie mieli 7 córek i 7 synów</a:t>
            </a:r>
            <a:endParaRPr lang="pl-PL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pl-PL" sz="12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Rzym, określany mianem wiecznego miasta, został wybudowany na 7 wzgórzach</a:t>
            </a:r>
            <a:endParaRPr lang="pl-PL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pl-PL" sz="12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 mędrców starożytnych</a:t>
            </a:r>
            <a:endParaRPr lang="pl-PL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pl-PL" sz="12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za siedmioma górami, za siedmioma lasami…</a:t>
            </a:r>
            <a:endParaRPr lang="pl-PL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pl-PL" sz="12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siedem pięknych dziewcząt i siedmiu chłopców ateńskich składanych co roku na pożarcie Minotaurowi</a:t>
            </a:r>
            <a:endParaRPr lang="pl-PL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pl-PL" sz="12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siedem metali w alchemii: złoto (Apollo-Słońce), srebro (</a:t>
            </a:r>
            <a:r>
              <a:rPr lang="pl-PL" sz="1200" dirty="0" err="1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Diana-Księżyc</a:t>
            </a:r>
            <a:r>
              <a:rPr lang="pl-PL" sz="12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rtęć (Merkury), miedź (Wenus), żelazo (Mars), cyna (Jowisz) i ołów (Saturn)</a:t>
            </a:r>
            <a:endParaRPr lang="pl-PL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pl-PL" sz="12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Siedem Sióstr – dawna nazwa gwiazdozbiorów Plejady i </a:t>
            </a:r>
            <a:r>
              <a:rPr lang="pl-PL" sz="1200" dirty="0" err="1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Hyjady</a:t>
            </a:r>
            <a:endParaRPr lang="pl-PL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pl-PL" sz="12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Siedem sakramentów w Kościele: chrzest, bierzmowanie, Eucharystia, pokuta, namaszczenie chorych, kapłaństwo, małżeństwo</a:t>
            </a:r>
            <a:endParaRPr lang="pl-PL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l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pl-PL" sz="12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Siedem cnót: </a:t>
            </a:r>
            <a:r>
              <a:rPr lang="pl-PL" sz="1200" b="0" i="0" u="none" strike="noStrike" kern="1200" cap="none" spc="0" baseline="0" dirty="0">
                <a:solidFill>
                  <a:srgbClr val="000000"/>
                </a:solidFill>
                <a:effectLst/>
                <a:uFillTx/>
                <a:latin typeface="Calibri"/>
              </a:rPr>
              <a:t>pokora, hojność, czystość, miłość, umiarkowanie, cierpliwość, gorliwość (pracowitość)</a:t>
            </a:r>
            <a:endParaRPr lang="pl-PL" sz="1200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None/>
            </a:pPr>
            <a:r>
              <a:rPr lang="pl-PL" sz="12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Nauczyciel wskazuje, że wiele przykładów związanych jest z religią</a:t>
            </a:r>
            <a:endParaRPr lang="pl-PL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0977B65F-3972-448B-97E3-C7138318AC18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725830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pl-PL" sz="12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Nie tylko liczbom przypisywane są niezwykłe skojarzenia czy magiczna moc. Kwadrat magiczny to macierz kwadratowa, w której suma liczb w kolumnach, wierszach i obu przekątnych jest taka sama. Taka suma jest nazywana sumą magiczną. </a:t>
            </a:r>
            <a:endParaRPr lang="pl-PL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pl-PL" sz="12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suma liczb w rzędach poziomo (wierszach)</a:t>
            </a:r>
            <a:endParaRPr lang="pl-PL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pl-PL" sz="12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suma liczb w rzędach pionowo (kolumny)</a:t>
            </a:r>
            <a:endParaRPr lang="pl-PL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pl-PL" sz="12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suma liczby po przekątnej</a:t>
            </a:r>
            <a:endParaRPr lang="pl-PL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pl-PL" sz="12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Wynik dla kwadratu 3x3 wynosi 15.</a:t>
            </a:r>
            <a:endParaRPr lang="pl-PL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pl-PL" sz="1200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pl-PL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0977B65F-3972-448B-97E3-C7138318AC18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236365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pl-PL" sz="12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Nie tylko liczbom przypisywane są niezwykłe skojarzenia czy magiczna moc. Kwadrat magiczny to macierz kwadratowa, w której suma liczb w kolumnach, wierszach i obu przekątnych jest taka sama. Taka suma jest nazywana sumą magiczną. </a:t>
            </a:r>
            <a:endParaRPr lang="pl-PL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pl-PL" sz="12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suma liczb w rzędach poziomo (wierszach)</a:t>
            </a:r>
            <a:endParaRPr lang="pl-PL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pl-PL" sz="12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suma liczb w rzędach pionowo (kolumny)</a:t>
            </a:r>
            <a:endParaRPr lang="pl-PL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pl-PL" sz="12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suma liczby po przekątnej</a:t>
            </a:r>
            <a:endParaRPr lang="pl-PL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pl-PL" sz="12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Wynik dla kwadratu 3x3 wynosi 15.</a:t>
            </a:r>
            <a:endParaRPr lang="pl-PL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pl-PL" sz="1200" dirty="0"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pl-PL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0977B65F-3972-448B-97E3-C7138318AC18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427843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just">
              <a:lnSpc>
                <a:spcPct val="115000"/>
              </a:lnSpc>
              <a:buFont typeface="Symbol" panose="05050102010706020507" pitchFamily="18" charset="2"/>
              <a:buNone/>
            </a:pPr>
            <a:r>
              <a:rPr lang="pl-PL" dirty="0"/>
              <a:t>Nauczyciel daje uczniom chwilę na zastanowienie się, po wciśnięciu </a:t>
            </a:r>
            <a:r>
              <a:rPr lang="pl-PL" dirty="0" err="1"/>
              <a:t>Enter</a:t>
            </a:r>
            <a:r>
              <a:rPr lang="pl-PL" dirty="0"/>
              <a:t> kolejne liczby pojawiają się w tabeli.  </a:t>
            </a:r>
            <a:r>
              <a:rPr lang="pl-PL" sz="18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Rozwiązanie: obliczamy sumę wszystkich danych liczb, co daje 81</a:t>
            </a:r>
            <a:endParaRPr lang="pl-PL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pl-PL" sz="18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obliczamy sumę magiczną tego kwadratu 81/3 = 27, S = 27</a:t>
            </a:r>
            <a:endParaRPr lang="pl-PL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pl-PL" sz="18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sprawdzamy, czy 24 można przedstawić w postaci sumy 3 składników i jakich</a:t>
            </a:r>
            <a:endParaRPr lang="pl-PL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0977B65F-3972-448B-97E3-C7138318AC18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643576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just">
              <a:lnSpc>
                <a:spcPct val="115000"/>
              </a:lnSpc>
              <a:buFont typeface="Symbol" panose="05050102010706020507" pitchFamily="18" charset="2"/>
              <a:buNone/>
            </a:pPr>
            <a:r>
              <a:rPr lang="pl-PL" dirty="0"/>
              <a:t>Nauczyciel daje uczniom chwilę na zastanowienie się, po wciśnięciu </a:t>
            </a:r>
            <a:r>
              <a:rPr lang="pl-PL" dirty="0" err="1"/>
              <a:t>Enter</a:t>
            </a:r>
            <a:r>
              <a:rPr lang="pl-PL" dirty="0"/>
              <a:t> kolejne liczby pojawiają się w tabeli.</a:t>
            </a:r>
            <a:r>
              <a:rPr lang="pl-PL" sz="18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Rozwiązanie: obliczamy sumę wszystkich danych liczb, co daje 72</a:t>
            </a:r>
            <a:endParaRPr lang="pl-PL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pl-PL" sz="18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obliczamy sumę magiczną tego kwadratu 72/3 = 24, S = 24</a:t>
            </a:r>
            <a:endParaRPr lang="pl-PL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pl-PL" sz="18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sprawdzamy, czy 24 można przedstawić w postaci sumy 3 składników i jakich</a:t>
            </a:r>
            <a:endParaRPr lang="pl-PL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0977B65F-3972-448B-97E3-C7138318AC18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790986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pl-PL" sz="12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Nauczyciel nawiązuje do tego, że magiczne kwadraty mogą być także większe (5x5).</a:t>
            </a:r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0977B65F-3972-448B-97E3-C7138318AC18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776957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pl-PL" dirty="0"/>
              <a:t>Slajd zawiera link do filmu</a:t>
            </a:r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0977B65F-3972-448B-97E3-C7138318AC18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73622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ctrTitle"/>
          </p:nvPr>
        </p:nvSpPr>
        <p:spPr>
          <a:xfrm>
            <a:off x="685800" y="1597822"/>
            <a:ext cx="7772400" cy="110251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Podtytuł 2"/>
          <p:cNvSpPr txBox="1"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49"/>
          </a:xfrm>
        </p:spPr>
        <p:txBody>
          <a:bodyPr anchorCtr="1"/>
          <a:lstStyle>
            <a:lvl1pPr marL="0" indent="0" algn="ctr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730D881-6B34-4E1A-A2ED-F216015C3667}" type="datetime1">
              <a:rPr lang="pl-PL"/>
              <a:pPr lvl="0"/>
              <a:t>2020-08-27</a:t>
            </a:fld>
            <a:endParaRPr lang="pl-PL"/>
          </a:p>
        </p:txBody>
      </p:sp>
      <p:sp>
        <p:nvSpPr>
          <p:cNvPr id="5" name="Symbol zastępczy stopki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/>
          </a:p>
        </p:txBody>
      </p:sp>
      <p:sp>
        <p:nvSpPr>
          <p:cNvPr id="6" name="Symbol zastępczy numeru slajdu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A1DBAA4-FA54-4DD1-AA60-34948900317C}" type="slidenum">
              <a:t>‹#›</a:t>
            </a:fld>
            <a:endParaRPr lang="pl-PL"/>
          </a:p>
        </p:txBody>
      </p:sp>
      <p:pic>
        <p:nvPicPr>
          <p:cNvPr id="7" name="Picture 5" descr="C:\Users\EWELIN~1.JAS\AppData\Local\Temp\notes7A1CA4\160713_sko_layout_powerpiont_v4.jpg">
            <a:extLst>
              <a:ext uri="{FF2B5EF4-FFF2-40B4-BE49-F238E27FC236}">
                <a16:creationId xmlns:a16="http://schemas.microsoft.com/office/drawing/2014/main" id="{CF1BB6CB-07CB-4191-A3B5-B878884FC7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20808511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CD4DBB5-7BB3-41C8-82C5-7564B8336890}" type="datetime1">
              <a:rPr lang="pl-PL"/>
              <a:pPr lvl="0"/>
              <a:t>2020-08-27</a:t>
            </a:fld>
            <a:endParaRPr lang="pl-PL"/>
          </a:p>
        </p:txBody>
      </p:sp>
      <p:sp>
        <p:nvSpPr>
          <p:cNvPr id="5" name="Symbol zastępczy stopki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/>
          </a:p>
        </p:txBody>
      </p:sp>
      <p:sp>
        <p:nvSpPr>
          <p:cNvPr id="6" name="Symbol zastępczy numeru slajdu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DCC3CC4-A3C2-49A6-B61B-8A2F8913C322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03722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 txBox="1">
            <a:spLocks noGrp="1"/>
          </p:cNvSpPr>
          <p:nvPr>
            <p:ph type="title" orient="vert"/>
          </p:nvPr>
        </p:nvSpPr>
        <p:spPr>
          <a:xfrm>
            <a:off x="6629400" y="154780"/>
            <a:ext cx="2057400" cy="3290889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 txBox="1">
            <a:spLocks noGrp="1"/>
          </p:cNvSpPr>
          <p:nvPr>
            <p:ph type="body" orient="vert" idx="1"/>
          </p:nvPr>
        </p:nvSpPr>
        <p:spPr>
          <a:xfrm>
            <a:off x="457200" y="154780"/>
            <a:ext cx="6019796" cy="329088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0DF7AA5-3C3E-4089-8500-4A276CA6CAF0}" type="datetime1">
              <a:rPr lang="pl-PL"/>
              <a:pPr lvl="0"/>
              <a:t>2020-08-27</a:t>
            </a:fld>
            <a:endParaRPr lang="pl-PL"/>
          </a:p>
        </p:txBody>
      </p:sp>
      <p:sp>
        <p:nvSpPr>
          <p:cNvPr id="5" name="Symbol zastępczy stopki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/>
          </a:p>
        </p:txBody>
      </p:sp>
      <p:sp>
        <p:nvSpPr>
          <p:cNvPr id="6" name="Symbol zastępczy numeru slajdu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B3B6B99-C18C-43C1-A514-A4EFA292C6D8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028850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Układ niestandard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EWELIN~1.JAS\AppData\Local\Temp\notes7A1CA4\160713_sko_layout_powerpiont_v2-8.jpg">
            <a:extLst>
              <a:ext uri="{FF2B5EF4-FFF2-40B4-BE49-F238E27FC236}">
                <a16:creationId xmlns:a16="http://schemas.microsoft.com/office/drawing/2014/main" id="{B76A6054-E84B-4147-AF6B-D63C41C2A8B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A77C8BA9-92DC-45F5-ADB2-90B4BA03D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555526"/>
            <a:ext cx="8229600" cy="648072"/>
          </a:xfrm>
        </p:spPr>
        <p:txBody>
          <a:bodyPr/>
          <a:lstStyle>
            <a:lvl1pPr>
              <a:defRPr sz="280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4" name="Symbol zastępczy daty 2">
            <a:extLst>
              <a:ext uri="{FF2B5EF4-FFF2-40B4-BE49-F238E27FC236}">
                <a16:creationId xmlns:a16="http://schemas.microsoft.com/office/drawing/2014/main" id="{09862928-FD33-4328-8D1F-C80A61C1B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F9987BE-51CE-4A64-A1F5-142B3C241CDC}" type="datetime1">
              <a:rPr lang="pl-PL"/>
              <a:pPr>
                <a:defRPr/>
              </a:pPr>
              <a:t>2020-08-27</a:t>
            </a:fld>
            <a:endParaRPr/>
          </a:p>
        </p:txBody>
      </p:sp>
      <p:sp>
        <p:nvSpPr>
          <p:cNvPr id="5" name="Symbol zastępczy stopki 3">
            <a:extLst>
              <a:ext uri="{FF2B5EF4-FFF2-40B4-BE49-F238E27FC236}">
                <a16:creationId xmlns:a16="http://schemas.microsoft.com/office/drawing/2014/main" id="{10BCC7E2-2560-4024-AF86-B88D1AE5E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ymbol zastępczy numeru slajdu 4">
            <a:extLst>
              <a:ext uri="{FF2B5EF4-FFF2-40B4-BE49-F238E27FC236}">
                <a16:creationId xmlns:a16="http://schemas.microsoft.com/office/drawing/2014/main" id="{4E235783-376D-428E-987F-0FCEB98A7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8E7EC31-42B3-4015-9C20-591A19C32549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55235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6180D8D6-C3EE-45E2-ADCE-C87A350D243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2" cy="5143500"/>
          </a:xfrm>
          <a:prstGeom prst="rect">
            <a:avLst/>
          </a:prstGeom>
        </p:spPr>
      </p:pic>
      <p:sp>
        <p:nvSpPr>
          <p:cNvPr id="2" name="Tytuł 1"/>
          <p:cNvSpPr txBox="1">
            <a:spLocks noGrp="1"/>
          </p:cNvSpPr>
          <p:nvPr>
            <p:ph type="title"/>
          </p:nvPr>
        </p:nvSpPr>
        <p:spPr>
          <a:xfrm>
            <a:off x="457200" y="555525"/>
            <a:ext cx="8229600" cy="507701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pl-PL" dirty="0"/>
              <a:t>Kliknij, aby edytować styl</a:t>
            </a:r>
          </a:p>
        </p:txBody>
      </p:sp>
      <p:sp>
        <p:nvSpPr>
          <p:cNvPr id="3" name="Symbol zastępczy zawartości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361A9B4-734A-41EB-911F-268D55420862}" type="datetime1">
              <a:rPr lang="pl-PL"/>
              <a:pPr lvl="0"/>
              <a:t>2020-08-27</a:t>
            </a:fld>
            <a:endParaRPr lang="pl-PL"/>
          </a:p>
        </p:txBody>
      </p:sp>
      <p:sp>
        <p:nvSpPr>
          <p:cNvPr id="5" name="Symbol zastępczy stopki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/>
          </a:p>
        </p:txBody>
      </p:sp>
      <p:sp>
        <p:nvSpPr>
          <p:cNvPr id="6" name="Symbol zastępczy numeru slajdu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DA19688-9AB8-4958-B2A3-C3869503C4A1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11298706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>
          <a:xfrm>
            <a:off x="722311" y="3305171"/>
            <a:ext cx="7772400" cy="1021558"/>
          </a:xfrm>
        </p:spPr>
        <p:txBody>
          <a:bodyPr anchor="t" anchorCtr="0"/>
          <a:lstStyle>
            <a:lvl1pPr algn="l">
              <a:defRPr sz="4000" b="1" cap="all"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 txBox="1">
            <a:spLocks noGrp="1"/>
          </p:cNvSpPr>
          <p:nvPr>
            <p:ph type="body" idx="1"/>
          </p:nvPr>
        </p:nvSpPr>
        <p:spPr>
          <a:xfrm>
            <a:off x="722311" y="2180039"/>
            <a:ext cx="7772400" cy="1125141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61F2A15-B2C2-495A-8703-50AE3B037E2D}" type="datetime1">
              <a:rPr lang="pl-PL"/>
              <a:pPr lvl="0"/>
              <a:t>2020-08-27</a:t>
            </a:fld>
            <a:endParaRPr lang="pl-PL"/>
          </a:p>
        </p:txBody>
      </p:sp>
      <p:sp>
        <p:nvSpPr>
          <p:cNvPr id="5" name="Symbol zastępczy stopki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/>
          </a:p>
        </p:txBody>
      </p:sp>
      <p:sp>
        <p:nvSpPr>
          <p:cNvPr id="6" name="Symbol zastępczy numeru slajdu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EE96DDB-4E3F-44BB-8DAF-5F945892D6A0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03672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 txBox="1">
            <a:spLocks noGrp="1"/>
          </p:cNvSpPr>
          <p:nvPr>
            <p:ph idx="1"/>
          </p:nvPr>
        </p:nvSpPr>
        <p:spPr>
          <a:xfrm>
            <a:off x="457200" y="900117"/>
            <a:ext cx="4038603" cy="2545552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 txBox="1">
            <a:spLocks noGrp="1"/>
          </p:cNvSpPr>
          <p:nvPr>
            <p:ph idx="2"/>
          </p:nvPr>
        </p:nvSpPr>
        <p:spPr>
          <a:xfrm>
            <a:off x="4648196" y="900117"/>
            <a:ext cx="4038603" cy="2545552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56648C6-6923-466C-9276-628728550829}" type="datetime1">
              <a:rPr lang="pl-PL"/>
              <a:pPr lvl="0"/>
              <a:t>2020-08-27</a:t>
            </a:fld>
            <a:endParaRPr lang="pl-PL"/>
          </a:p>
        </p:txBody>
      </p:sp>
      <p:sp>
        <p:nvSpPr>
          <p:cNvPr id="6" name="Symbol zastępczy stopki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/>
          </a:p>
        </p:txBody>
      </p:sp>
      <p:sp>
        <p:nvSpPr>
          <p:cNvPr id="7" name="Symbol zastępczy numeru slajdu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2AFF32B-F22F-4009-9C73-EFFE82479DF3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08033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 txBox="1">
            <a:spLocks noGrp="1"/>
          </p:cNvSpPr>
          <p:nvPr>
            <p:ph type="body" idx="1"/>
          </p:nvPr>
        </p:nvSpPr>
        <p:spPr>
          <a:xfrm>
            <a:off x="457200" y="1151339"/>
            <a:ext cx="4040184" cy="479822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 txBox="1">
            <a:spLocks noGrp="1"/>
          </p:cNvSpPr>
          <p:nvPr>
            <p:ph idx="2"/>
          </p:nvPr>
        </p:nvSpPr>
        <p:spPr>
          <a:xfrm>
            <a:off x="457200" y="1631152"/>
            <a:ext cx="4040184" cy="2963469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 txBox="1">
            <a:spLocks noGrp="1"/>
          </p:cNvSpPr>
          <p:nvPr>
            <p:ph type="body" idx="3"/>
          </p:nvPr>
        </p:nvSpPr>
        <p:spPr>
          <a:xfrm>
            <a:off x="4645023" y="1151339"/>
            <a:ext cx="4041776" cy="479822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 txBox="1">
            <a:spLocks noGrp="1"/>
          </p:cNvSpPr>
          <p:nvPr>
            <p:ph idx="4"/>
          </p:nvPr>
        </p:nvSpPr>
        <p:spPr>
          <a:xfrm>
            <a:off x="4645023" y="1631152"/>
            <a:ext cx="4041776" cy="2963469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9914B09-0F93-4474-8AA6-0018B5E53A3D}" type="datetime1">
              <a:rPr lang="pl-PL"/>
              <a:pPr lvl="0"/>
              <a:t>2020-08-27</a:t>
            </a:fld>
            <a:endParaRPr lang="pl-PL"/>
          </a:p>
        </p:txBody>
      </p:sp>
      <p:sp>
        <p:nvSpPr>
          <p:cNvPr id="8" name="Symbol zastępczy stopki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/>
          </a:p>
        </p:txBody>
      </p:sp>
      <p:sp>
        <p:nvSpPr>
          <p:cNvPr id="9" name="Symbol zastępczy numeru slajdu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7A428F9-7FA8-433D-8401-62662FF910A5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41541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15B3ED0-C2E4-41AD-AA2C-4DFF45C9BF2F}" type="datetime1">
              <a:rPr lang="pl-PL"/>
              <a:pPr lvl="0"/>
              <a:t>2020-08-27</a:t>
            </a:fld>
            <a:endParaRPr lang="pl-PL"/>
          </a:p>
        </p:txBody>
      </p:sp>
      <p:sp>
        <p:nvSpPr>
          <p:cNvPr id="4" name="Symbol zastępczy stopki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/>
          </a:p>
        </p:txBody>
      </p:sp>
      <p:sp>
        <p:nvSpPr>
          <p:cNvPr id="5" name="Symbol zastępczy numeru slajdu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6F8359A-2EF1-40D0-BB39-CD5906E67040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97602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08D4950-820A-44AF-8137-6CCCB99E925E}" type="datetime1">
              <a:rPr lang="pl-PL"/>
              <a:pPr lvl="0"/>
              <a:t>2020-08-27</a:t>
            </a:fld>
            <a:endParaRPr lang="pl-PL"/>
          </a:p>
        </p:txBody>
      </p:sp>
      <p:sp>
        <p:nvSpPr>
          <p:cNvPr id="3" name="Symbol zastępczy stopki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/>
          </a:p>
        </p:txBody>
      </p:sp>
      <p:sp>
        <p:nvSpPr>
          <p:cNvPr id="4" name="Symbol zastępczy numeru slajdu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19223F5-0AF9-4D24-B39A-70339476D70A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090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>
          <a:xfrm>
            <a:off x="457200" y="204789"/>
            <a:ext cx="3008311" cy="871542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 txBox="1">
            <a:spLocks noGrp="1"/>
          </p:cNvSpPr>
          <p:nvPr>
            <p:ph idx="1"/>
          </p:nvPr>
        </p:nvSpPr>
        <p:spPr>
          <a:xfrm>
            <a:off x="3575047" y="204789"/>
            <a:ext cx="5111752" cy="438983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 txBox="1">
            <a:spLocks noGrp="1"/>
          </p:cNvSpPr>
          <p:nvPr>
            <p:ph type="body" idx="2"/>
          </p:nvPr>
        </p:nvSpPr>
        <p:spPr>
          <a:xfrm>
            <a:off x="457200" y="1076321"/>
            <a:ext cx="3008311" cy="3518300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A519712-90CD-48FD-976A-E77AE89334A6}" type="datetime1">
              <a:rPr lang="pl-PL"/>
              <a:pPr lvl="0"/>
              <a:t>2020-08-27</a:t>
            </a:fld>
            <a:endParaRPr lang="pl-PL"/>
          </a:p>
        </p:txBody>
      </p:sp>
      <p:sp>
        <p:nvSpPr>
          <p:cNvPr id="6" name="Symbol zastępczy stopki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/>
          </a:p>
        </p:txBody>
      </p:sp>
      <p:sp>
        <p:nvSpPr>
          <p:cNvPr id="7" name="Symbol zastępczy numeru slajdu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30D8A2F-5C25-4235-9190-CBFC7D028CCD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18609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>
          <a:xfrm>
            <a:off x="1792288" y="3600450"/>
            <a:ext cx="5486400" cy="425049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 txBox="1">
            <a:spLocks noGrp="1"/>
          </p:cNvSpPr>
          <p:nvPr>
            <p:ph type="pic" idx="1"/>
          </p:nvPr>
        </p:nvSpPr>
        <p:spPr>
          <a:xfrm>
            <a:off x="1792288" y="459577"/>
            <a:ext cx="5486400" cy="308609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pl-PL"/>
          </a:p>
        </p:txBody>
      </p:sp>
      <p:sp>
        <p:nvSpPr>
          <p:cNvPr id="4" name="Symbol zastępczy tekstu 3"/>
          <p:cNvSpPr txBox="1">
            <a:spLocks noGrp="1"/>
          </p:cNvSpPr>
          <p:nvPr>
            <p:ph type="body" idx="2"/>
          </p:nvPr>
        </p:nvSpPr>
        <p:spPr>
          <a:xfrm>
            <a:off x="1792288" y="4025499"/>
            <a:ext cx="5486400" cy="603650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1BA8F22-D49C-41A8-A77F-BC9CDCD34823}" type="datetime1">
              <a:rPr lang="pl-PL"/>
              <a:pPr lvl="0"/>
              <a:t>2020-08-27</a:t>
            </a:fld>
            <a:endParaRPr lang="pl-PL"/>
          </a:p>
        </p:txBody>
      </p:sp>
      <p:sp>
        <p:nvSpPr>
          <p:cNvPr id="6" name="Symbol zastępczy stopki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/>
          </a:p>
        </p:txBody>
      </p:sp>
      <p:sp>
        <p:nvSpPr>
          <p:cNvPr id="7" name="Symbol zastępczy numeru slajdu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E90A206-4E56-4183-9A4B-8A4E6B8B41AD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21490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 txBox="1">
            <a:spLocks noGrp="1"/>
          </p:cNvSpPr>
          <p:nvPr>
            <p:ph type="dt" sz="half" idx="2"/>
          </p:nvPr>
        </p:nvSpPr>
        <p:spPr>
          <a:xfrm>
            <a:off x="457200" y="4767260"/>
            <a:ext cx="2133596" cy="27384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l-PL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29D55B86-E63B-4E29-801A-9991E17242C7}" type="datetime1">
              <a:rPr lang="pl-PL"/>
              <a:pPr lvl="0"/>
              <a:t>2020-08-27</a:t>
            </a:fld>
            <a:endParaRPr lang="pl-PL"/>
          </a:p>
        </p:txBody>
      </p:sp>
      <p:sp>
        <p:nvSpPr>
          <p:cNvPr id="5" name="Symbol zastępczy stopki 4"/>
          <p:cNvSpPr txBox="1">
            <a:spLocks noGrp="1"/>
          </p:cNvSpPr>
          <p:nvPr>
            <p:ph type="ftr" sz="quarter" idx="3"/>
          </p:nvPr>
        </p:nvSpPr>
        <p:spPr>
          <a:xfrm>
            <a:off x="3124203" y="4767260"/>
            <a:ext cx="2895603" cy="27384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l-PL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pl-PL"/>
          </a:p>
        </p:txBody>
      </p:sp>
      <p:sp>
        <p:nvSpPr>
          <p:cNvPr id="6" name="Symbol zastępczy numeru slajdu 5"/>
          <p:cNvSpPr txBox="1">
            <a:spLocks noGrp="1"/>
          </p:cNvSpPr>
          <p:nvPr>
            <p:ph type="sldNum" sz="quarter" idx="4"/>
          </p:nvPr>
        </p:nvSpPr>
        <p:spPr>
          <a:xfrm>
            <a:off x="6553203" y="4767260"/>
            <a:ext cx="2133596" cy="27384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l-PL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C16003C7-74C8-4D94-80DF-C555F5ABBEAB}" type="slidenum"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marL="0" marR="0" lvl="0" indent="0" algn="ctr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pl-PL" sz="44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</p:titleStyle>
    <p:bodyStyle>
      <a:lvl1pPr marL="342900" marR="0" lvl="0" indent="-342900" algn="l" defTabSz="914400" rtl="0" fontAlgn="auto" hangingPunct="1">
        <a:lnSpc>
          <a:spcPct val="100000"/>
        </a:lnSpc>
        <a:spcBef>
          <a:spcPts val="800"/>
        </a:spcBef>
        <a:spcAft>
          <a:spcPts val="0"/>
        </a:spcAft>
        <a:buSzPct val="100000"/>
        <a:buFont typeface="Arial" pitchFamily="34"/>
        <a:buChar char="•"/>
        <a:tabLst/>
        <a:defRPr lang="pl-PL" sz="32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742950" marR="0" lvl="1" indent="-285750" algn="l" defTabSz="914400" rtl="0" fontAlgn="auto" hangingPunct="1">
        <a:lnSpc>
          <a:spcPct val="100000"/>
        </a:lnSpc>
        <a:spcBef>
          <a:spcPts val="700"/>
        </a:spcBef>
        <a:spcAft>
          <a:spcPts val="0"/>
        </a:spcAft>
        <a:buSzPct val="100000"/>
        <a:buFont typeface="Arial" pitchFamily="34"/>
        <a:buChar char="–"/>
        <a:tabLst/>
        <a:defRPr lang="pl-PL" sz="28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100000"/>
        </a:lnSpc>
        <a:spcBef>
          <a:spcPts val="600"/>
        </a:spcBef>
        <a:spcAft>
          <a:spcPts val="0"/>
        </a:spcAft>
        <a:buSzPct val="100000"/>
        <a:buFont typeface="Arial" pitchFamily="34"/>
        <a:buChar char="•"/>
        <a:tabLst/>
        <a:defRPr lang="pl-PL" sz="24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–"/>
        <a:tabLst/>
        <a:defRPr lang="pl-PL" sz="20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 pitchFamily="34"/>
        <a:buChar char="»"/>
        <a:tabLst/>
        <a:defRPr lang="pl-PL" sz="20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Icoh0kTRk44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17/06/relationships/model3d" Target="../media/model3d1.glb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microsoft.com/office/2017/06/relationships/model3d" Target="../media/model3d2.glb"/><Relationship Id="rId5" Type="http://schemas.openxmlformats.org/officeDocument/2006/relationships/image" Target="../media/image6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microsoft.com/office/2017/06/relationships/model3d" Target="../media/model3d1.glb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microsoft.com/office/2017/06/relationships/model3d" Target="../media/model3d2.glb"/><Relationship Id="rId5" Type="http://schemas.openxmlformats.org/officeDocument/2006/relationships/image" Target="../media/image8.png"/><Relationship Id="rId4" Type="http://schemas.openxmlformats.org/officeDocument/2006/relationships/image" Target="../media/image8.png"/><Relationship Id="rId9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17/06/relationships/model3d" Target="../media/model3d1.glb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17/06/relationships/model3d" Target="../media/model3d1.glb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microsoft.com/office/2017/06/relationships/model3d" Target="../media/model3d1.glb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microsoft.com/office/2017/06/relationships/model3d" Target="../media/model3d2.glb"/><Relationship Id="rId5" Type="http://schemas.openxmlformats.org/officeDocument/2006/relationships/image" Target="../media/image6.png"/><Relationship Id="rId4" Type="http://schemas.openxmlformats.org/officeDocument/2006/relationships/image" Target="../media/image6.png"/><Relationship Id="rId9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Icoh0kTRk44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bg>
      <p:bgPr>
        <a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4139955" y="3291830"/>
            <a:ext cx="4752529" cy="95410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1" i="0" u="none" strike="noStrike" kern="1200" cap="none" spc="0" baseline="0">
                <a:solidFill>
                  <a:srgbClr val="595959"/>
                </a:solidFill>
                <a:uFillTx/>
                <a:latin typeface="Calibri"/>
              </a:rPr>
              <a:t>Z Bankiem Spółdzielczym talenty uczniów procentują</a:t>
            </a:r>
          </a:p>
        </p:txBody>
      </p:sp>
      <p:pic>
        <p:nvPicPr>
          <p:cNvPr id="3" name="Picture 5" descr="C:\Users\EWELIN~1.JAS\AppData\Local\Temp\notes7A1CA4\160713_sko_layout_powerpiont_v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Prostokąt 7"/>
          <p:cNvSpPr/>
          <p:nvPr/>
        </p:nvSpPr>
        <p:spPr>
          <a:xfrm>
            <a:off x="4230215" y="3435062"/>
            <a:ext cx="4572000" cy="461665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400" b="1" kern="0" dirty="0">
                <a:solidFill>
                  <a:srgbClr val="595959"/>
                </a:solidFill>
                <a:latin typeface="Calibri"/>
              </a:rPr>
              <a:t>W świecie liczb</a:t>
            </a:r>
            <a:endParaRPr lang="pl-PL" sz="2400" b="1" i="0" u="none" strike="noStrike" kern="0" cap="none" spc="0" baseline="0" dirty="0">
              <a:solidFill>
                <a:srgbClr val="595959"/>
              </a:solidFill>
              <a:uFillTx/>
              <a:latin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1">
            <a:extLst>
              <a:ext uri="{FF2B5EF4-FFF2-40B4-BE49-F238E27FC236}">
                <a16:creationId xmlns:a16="http://schemas.microsoft.com/office/drawing/2014/main" id="{118982CE-4ECD-48A0-8115-5EDB4B5F899D}"/>
              </a:ext>
            </a:extLst>
          </p:cNvPr>
          <p:cNvSpPr txBox="1">
            <a:spLocks/>
          </p:cNvSpPr>
          <p:nvPr/>
        </p:nvSpPr>
        <p:spPr>
          <a:xfrm>
            <a:off x="457200" y="531727"/>
            <a:ext cx="8229600" cy="507701"/>
          </a:xfrm>
          <a:prstGeom prst="rect">
            <a:avLst/>
          </a:prstGeom>
          <a:solidFill>
            <a:srgbClr val="D59097"/>
          </a:solidFill>
          <a:ln>
            <a:noFill/>
          </a:ln>
        </p:spPr>
        <p:txBody>
          <a:bodyPr vert="horz" wrap="square" lIns="91440" tIns="45720" rIns="91440" bIns="45720" anchor="ctr" anchorCtr="1" compatLnSpc="1"/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l-PL" sz="3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r>
              <a:rPr lang="pl-PL" dirty="0">
                <a:solidFill>
                  <a:schemeClr val="bg1"/>
                </a:solidFill>
              </a:rPr>
              <a:t>Liczby pierwsze</a:t>
            </a:r>
          </a:p>
        </p:txBody>
      </p:sp>
      <p:sp>
        <p:nvSpPr>
          <p:cNvPr id="17" name="pole tekstowe 16">
            <a:extLst>
              <a:ext uri="{FF2B5EF4-FFF2-40B4-BE49-F238E27FC236}">
                <a16:creationId xmlns:a16="http://schemas.microsoft.com/office/drawing/2014/main" id="{15323BFD-79AD-473D-A997-EDEC9811A9E7}"/>
              </a:ext>
            </a:extLst>
          </p:cNvPr>
          <p:cNvSpPr txBox="1"/>
          <p:nvPr/>
        </p:nvSpPr>
        <p:spPr>
          <a:xfrm>
            <a:off x="1979712" y="1833086"/>
            <a:ext cx="547260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pl-PL" altLang="pl-PL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liczba, która dzieli się tylko przez jedynkę i przez samą siebie, określana jest mianem liczby pierwszej,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pl-PL" altLang="pl-PL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liczba, która ma więcej niż dwa dzielniki, określana jest mianem liczby złożonej,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pl-PL" altLang="pl-PL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 i 1 nie są ani liczbami pierwszymi, ani złożonymi.</a:t>
            </a:r>
          </a:p>
        </p:txBody>
      </p:sp>
      <p:pic>
        <p:nvPicPr>
          <p:cNvPr id="8" name="Grafika 7" descr="Klaps">
            <a:hlinkClick r:id="rId3"/>
            <a:extLst>
              <a:ext uri="{FF2B5EF4-FFF2-40B4-BE49-F238E27FC236}">
                <a16:creationId xmlns:a16="http://schemas.microsoft.com/office/drawing/2014/main" id="{8DA628D5-741E-437A-8B7B-D0AF66031B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84368" y="122510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513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3924FD1-53DD-4938-A440-A8BBFECA6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55525"/>
            <a:ext cx="5122912" cy="507701"/>
          </a:xfrm>
        </p:spPr>
        <p:txBody>
          <a:bodyPr/>
          <a:lstStyle/>
          <a:p>
            <a:pPr algn="l"/>
            <a:r>
              <a:rPr lang="pl-PL" dirty="0"/>
              <a:t>Liczby pierwsze - ćwiczenie</a:t>
            </a:r>
            <a:endParaRPr lang="en-GB" dirty="0"/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4BDBFAE6-E445-4D19-B514-380FCF713C29}"/>
              </a:ext>
            </a:extLst>
          </p:cNvPr>
          <p:cNvSpPr/>
          <p:nvPr/>
        </p:nvSpPr>
        <p:spPr>
          <a:xfrm>
            <a:off x="3707904" y="3147814"/>
            <a:ext cx="432048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E4CE90C1-A2D4-4D4C-9D49-7B5ACB4C2F6A}"/>
              </a:ext>
            </a:extLst>
          </p:cNvPr>
          <p:cNvSpPr/>
          <p:nvPr/>
        </p:nvSpPr>
        <p:spPr>
          <a:xfrm>
            <a:off x="683568" y="1349355"/>
            <a:ext cx="6912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pl-PL" altLang="pl-P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Które z poniższych liczb są liczbami pierwszymi?</a:t>
            </a:r>
            <a:endParaRPr lang="pl-PL" altLang="pl-PL" b="1" dirty="0">
              <a:solidFill>
                <a:srgbClr val="404040"/>
              </a:solidFill>
            </a:endParaRPr>
          </a:p>
          <a:p>
            <a:pPr marL="285750" lvl="0" indent="-285750">
              <a:buFont typeface="Wingdings" panose="05000000000000000000" pitchFamily="2" charset="2"/>
              <a:buChar char="q"/>
            </a:pPr>
            <a:endParaRPr lang="pl-PL" altLang="pl-PL" b="1" dirty="0">
              <a:solidFill>
                <a:srgbClr val="404040"/>
              </a:solidFill>
            </a:endParaRPr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51D55521-A111-4165-8458-AB60543BA3AA}"/>
              </a:ext>
            </a:extLst>
          </p:cNvPr>
          <p:cNvSpPr/>
          <p:nvPr/>
        </p:nvSpPr>
        <p:spPr>
          <a:xfrm>
            <a:off x="680411" y="1805207"/>
            <a:ext cx="13681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54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23</a:t>
            </a:r>
            <a:endParaRPr lang="en-GB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1DD4F5DD-333C-48D2-8287-37267EB35D3B}"/>
              </a:ext>
            </a:extLst>
          </p:cNvPr>
          <p:cNvSpPr/>
          <p:nvPr/>
        </p:nvSpPr>
        <p:spPr>
          <a:xfrm>
            <a:off x="1469067" y="3075425"/>
            <a:ext cx="13681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5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3</a:t>
            </a:r>
            <a:endParaRPr lang="en-GB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F033A654-DD2C-4D07-9665-4F68DF0D102B}"/>
              </a:ext>
            </a:extLst>
          </p:cNvPr>
          <p:cNvSpPr/>
          <p:nvPr/>
        </p:nvSpPr>
        <p:spPr>
          <a:xfrm>
            <a:off x="2430303" y="1862290"/>
            <a:ext cx="13681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5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12</a:t>
            </a:r>
            <a:endParaRPr lang="en-GB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0A6D3D9A-4DDC-4A13-9207-998D5F6D863F}"/>
              </a:ext>
            </a:extLst>
          </p:cNvPr>
          <p:cNvSpPr/>
          <p:nvPr/>
        </p:nvSpPr>
        <p:spPr>
          <a:xfrm>
            <a:off x="7332750" y="2860877"/>
            <a:ext cx="13681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5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18</a:t>
            </a:r>
            <a:endParaRPr lang="en-GB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CC245098-AF3F-4C15-97F9-84C361283049}"/>
              </a:ext>
            </a:extLst>
          </p:cNvPr>
          <p:cNvSpPr/>
          <p:nvPr/>
        </p:nvSpPr>
        <p:spPr>
          <a:xfrm>
            <a:off x="3099262" y="2728537"/>
            <a:ext cx="13681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5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0</a:t>
            </a:r>
            <a:endParaRPr lang="en-GB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7" name="Prostokąt 16">
            <a:extLst>
              <a:ext uri="{FF2B5EF4-FFF2-40B4-BE49-F238E27FC236}">
                <a16:creationId xmlns:a16="http://schemas.microsoft.com/office/drawing/2014/main" id="{AEF2924F-B8C9-4AA1-9FA7-02366AC81CC2}"/>
              </a:ext>
            </a:extLst>
          </p:cNvPr>
          <p:cNvSpPr/>
          <p:nvPr/>
        </p:nvSpPr>
        <p:spPr>
          <a:xfrm>
            <a:off x="3096117" y="3609479"/>
            <a:ext cx="13681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5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15</a:t>
            </a:r>
            <a:endParaRPr lang="en-GB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20" name="Prostokąt 19">
            <a:extLst>
              <a:ext uri="{FF2B5EF4-FFF2-40B4-BE49-F238E27FC236}">
                <a16:creationId xmlns:a16="http://schemas.microsoft.com/office/drawing/2014/main" id="{4C94A4E9-CC95-42E6-A6E3-1D5DF8CF1DC0}"/>
              </a:ext>
            </a:extLst>
          </p:cNvPr>
          <p:cNvSpPr/>
          <p:nvPr/>
        </p:nvSpPr>
        <p:spPr>
          <a:xfrm>
            <a:off x="5946603" y="2983534"/>
            <a:ext cx="13681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54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49</a:t>
            </a:r>
            <a:endParaRPr lang="en-GB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22" name="Prostokąt 21">
            <a:extLst>
              <a:ext uri="{FF2B5EF4-FFF2-40B4-BE49-F238E27FC236}">
                <a16:creationId xmlns:a16="http://schemas.microsoft.com/office/drawing/2014/main" id="{D7FF52EE-D5B5-41F1-9112-CC5C8D75F51B}"/>
              </a:ext>
            </a:extLst>
          </p:cNvPr>
          <p:cNvSpPr/>
          <p:nvPr/>
        </p:nvSpPr>
        <p:spPr>
          <a:xfrm>
            <a:off x="4330704" y="2166408"/>
            <a:ext cx="13681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5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1</a:t>
            </a:r>
            <a:endParaRPr lang="en-GB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24" name="Prostokąt 23">
            <a:extLst>
              <a:ext uri="{FF2B5EF4-FFF2-40B4-BE49-F238E27FC236}">
                <a16:creationId xmlns:a16="http://schemas.microsoft.com/office/drawing/2014/main" id="{1A110700-855D-4BFD-8A97-938079412B04}"/>
              </a:ext>
            </a:extLst>
          </p:cNvPr>
          <p:cNvSpPr/>
          <p:nvPr/>
        </p:nvSpPr>
        <p:spPr>
          <a:xfrm>
            <a:off x="4788024" y="3664645"/>
            <a:ext cx="13681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5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5</a:t>
            </a:r>
            <a:endParaRPr lang="en-GB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26" name="Prostokąt 25">
            <a:extLst>
              <a:ext uri="{FF2B5EF4-FFF2-40B4-BE49-F238E27FC236}">
                <a16:creationId xmlns:a16="http://schemas.microsoft.com/office/drawing/2014/main" id="{BB98B5CD-A18B-414D-B489-F1DF3A5CA9A5}"/>
              </a:ext>
            </a:extLst>
          </p:cNvPr>
          <p:cNvSpPr/>
          <p:nvPr/>
        </p:nvSpPr>
        <p:spPr>
          <a:xfrm>
            <a:off x="5709929" y="1741456"/>
            <a:ext cx="13681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54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2</a:t>
            </a:r>
            <a:r>
              <a:rPr lang="pl-PL" sz="5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7</a:t>
            </a:r>
            <a:endParaRPr lang="en-GB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41" name="Owal 40">
            <a:extLst>
              <a:ext uri="{FF2B5EF4-FFF2-40B4-BE49-F238E27FC236}">
                <a16:creationId xmlns:a16="http://schemas.microsoft.com/office/drawing/2014/main" id="{BBF86D1D-1AC3-45A1-B570-C230A9AB8D73}"/>
              </a:ext>
            </a:extLst>
          </p:cNvPr>
          <p:cNvSpPr/>
          <p:nvPr/>
        </p:nvSpPr>
        <p:spPr>
          <a:xfrm>
            <a:off x="4898782" y="3528631"/>
            <a:ext cx="1228121" cy="1194516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wal 42">
            <a:extLst>
              <a:ext uri="{FF2B5EF4-FFF2-40B4-BE49-F238E27FC236}">
                <a16:creationId xmlns:a16="http://schemas.microsoft.com/office/drawing/2014/main" id="{7F4C9DC7-B942-4691-A416-3FCFE5DA2469}"/>
              </a:ext>
            </a:extLst>
          </p:cNvPr>
          <p:cNvSpPr/>
          <p:nvPr/>
        </p:nvSpPr>
        <p:spPr>
          <a:xfrm>
            <a:off x="1563675" y="2983534"/>
            <a:ext cx="1228121" cy="1194516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wal 44">
            <a:extLst>
              <a:ext uri="{FF2B5EF4-FFF2-40B4-BE49-F238E27FC236}">
                <a16:creationId xmlns:a16="http://schemas.microsoft.com/office/drawing/2014/main" id="{0ABDF066-297E-44E0-8048-303755566F49}"/>
              </a:ext>
            </a:extLst>
          </p:cNvPr>
          <p:cNvSpPr/>
          <p:nvPr/>
        </p:nvSpPr>
        <p:spPr>
          <a:xfrm>
            <a:off x="750426" y="1726697"/>
            <a:ext cx="1228121" cy="1194516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0661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3" grpId="0" animBg="1"/>
      <p:bldP spid="4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ytuł 1">
            <a:extLst>
              <a:ext uri="{FF2B5EF4-FFF2-40B4-BE49-F238E27FC236}">
                <a16:creationId xmlns:a16="http://schemas.microsoft.com/office/drawing/2014/main" id="{51BA5BE5-A57F-4B39-A789-E9AF7FEE61ED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457200" y="555625"/>
            <a:ext cx="8229600" cy="647700"/>
          </a:xfrm>
        </p:spPr>
        <p:txBody>
          <a:bodyPr/>
          <a:lstStyle/>
          <a:p>
            <a:pPr eaLnBrk="1"/>
            <a:br>
              <a:rPr altLang="pl-PL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</a:br>
            <a:r>
              <a:rPr altLang="pl-PL" dirty="0">
                <a:solidFill>
                  <a:srgbClr val="404040"/>
                </a:solidFill>
                <a:latin typeface="Calibri" panose="020F0502020204030204" pitchFamily="34" charset="0"/>
              </a:rPr>
              <a:t>Więcej </a:t>
            </a:r>
            <a:r>
              <a:rPr lang="pl-PL" altLang="pl-PL" dirty="0">
                <a:solidFill>
                  <a:srgbClr val="404040"/>
                </a:solidFill>
                <a:latin typeface="Calibri" panose="020F0502020204030204" pitchFamily="34" charset="0"/>
              </a:rPr>
              <a:t>inspiracji </a:t>
            </a:r>
            <a:r>
              <a:rPr altLang="pl-PL" dirty="0">
                <a:solidFill>
                  <a:srgbClr val="404040"/>
                </a:solidFill>
                <a:latin typeface="Calibri" panose="020F0502020204030204" pitchFamily="34" charset="0"/>
              </a:rPr>
              <a:t>na stronie Programu </a:t>
            </a:r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C0B6ACEC-A42F-4AE8-B18F-C7B473B90AFE}"/>
              </a:ext>
            </a:extLst>
          </p:cNvPr>
          <p:cNvSpPr/>
          <p:nvPr/>
        </p:nvSpPr>
        <p:spPr>
          <a:xfrm>
            <a:off x="755576" y="1851670"/>
            <a:ext cx="7632700" cy="11922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pl-PL" sz="6600" b="1" dirty="0">
                <a:solidFill>
                  <a:srgbClr val="D59097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www.talentowisko.pl</a:t>
            </a:r>
            <a:endParaRPr lang="pl-PL" sz="6000" dirty="0">
              <a:solidFill>
                <a:srgbClr val="D59097"/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3B590FD2-AA2D-4C66-8B05-37EE1F1523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555526"/>
            <a:ext cx="4102371" cy="3680739"/>
          </a:xfrm>
          <a:prstGeom prst="rect">
            <a:avLst/>
          </a:prstGeom>
        </p:spPr>
      </p:pic>
      <p:sp>
        <p:nvSpPr>
          <p:cNvPr id="9" name="Prostokąt 8">
            <a:extLst>
              <a:ext uri="{FF2B5EF4-FFF2-40B4-BE49-F238E27FC236}">
                <a16:creationId xmlns:a16="http://schemas.microsoft.com/office/drawing/2014/main" id="{46D8C71A-187E-4BEF-A6EF-D3F055C9C8B7}"/>
              </a:ext>
            </a:extLst>
          </p:cNvPr>
          <p:cNvSpPr/>
          <p:nvPr/>
        </p:nvSpPr>
        <p:spPr>
          <a:xfrm>
            <a:off x="4546041" y="756868"/>
            <a:ext cx="4300390" cy="887107"/>
          </a:xfrm>
          <a:prstGeom prst="rect">
            <a:avLst/>
          </a:prstGeom>
          <a:solidFill>
            <a:srgbClr val="D59097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2400" dirty="0"/>
              <a:t>Symbolika liczb</a:t>
            </a:r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3C8F04C1-A17A-4115-BAD3-0224EB442D24}"/>
              </a:ext>
            </a:extLst>
          </p:cNvPr>
          <p:cNvSpPr/>
          <p:nvPr/>
        </p:nvSpPr>
        <p:spPr>
          <a:xfrm>
            <a:off x="4546041" y="1952341"/>
            <a:ext cx="4300390" cy="887107"/>
          </a:xfrm>
          <a:prstGeom prst="rect">
            <a:avLst/>
          </a:prstGeom>
          <a:solidFill>
            <a:srgbClr val="D59097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2400" dirty="0"/>
              <a:t>Magiczny kwadrat</a:t>
            </a:r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B803F0F8-AB72-445A-AB22-E99E946068F3}"/>
              </a:ext>
            </a:extLst>
          </p:cNvPr>
          <p:cNvSpPr/>
          <p:nvPr/>
        </p:nvSpPr>
        <p:spPr>
          <a:xfrm>
            <a:off x="4546041" y="3136398"/>
            <a:ext cx="4300390" cy="887107"/>
          </a:xfrm>
          <a:prstGeom prst="rect">
            <a:avLst/>
          </a:prstGeom>
          <a:solidFill>
            <a:srgbClr val="D59097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2400" dirty="0"/>
              <a:t>Liczby pierwsze</a:t>
            </a:r>
          </a:p>
        </p:txBody>
      </p:sp>
    </p:spTree>
    <p:extLst>
      <p:ext uri="{BB962C8B-B14F-4D97-AF65-F5344CB8AC3E}">
        <p14:creationId xmlns:p14="http://schemas.microsoft.com/office/powerpoint/2010/main" val="3163349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ytuł 1">
            <a:extLst>
              <a:ext uri="{FF2B5EF4-FFF2-40B4-BE49-F238E27FC236}">
                <a16:creationId xmlns:a16="http://schemas.microsoft.com/office/drawing/2014/main" id="{8AE3FBBC-EDBA-4486-B62E-4C640B7BB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55525"/>
            <a:ext cx="8229600" cy="507701"/>
          </a:xfrm>
          <a:solidFill>
            <a:srgbClr val="D59097"/>
          </a:solidFill>
        </p:spPr>
        <p:txBody>
          <a:bodyPr/>
          <a:lstStyle/>
          <a:p>
            <a:r>
              <a:rPr lang="pl-PL" dirty="0">
                <a:solidFill>
                  <a:schemeClr val="bg1"/>
                </a:solidFill>
              </a:rPr>
              <a:t>Dlaczego 7 jest liczbą symboliczną?</a:t>
            </a: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7587DF59-7A54-4C7D-8BA1-2920664DC199}"/>
              </a:ext>
            </a:extLst>
          </p:cNvPr>
          <p:cNvSpPr/>
          <p:nvPr/>
        </p:nvSpPr>
        <p:spPr>
          <a:xfrm>
            <a:off x="355290" y="2689093"/>
            <a:ext cx="194421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8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7</a:t>
            </a:r>
            <a:endParaRPr lang="en-GB" sz="88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DEF0E48A-5B49-41C2-B83F-1DFE59147B4F}"/>
              </a:ext>
            </a:extLst>
          </p:cNvPr>
          <p:cNvSpPr/>
          <p:nvPr/>
        </p:nvSpPr>
        <p:spPr>
          <a:xfrm>
            <a:off x="359532" y="1740615"/>
            <a:ext cx="13681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54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7</a:t>
            </a:r>
            <a:endParaRPr lang="en-GB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CC696653-06A1-4584-AD2D-1A81340E37FE}"/>
              </a:ext>
            </a:extLst>
          </p:cNvPr>
          <p:cNvSpPr/>
          <p:nvPr/>
        </p:nvSpPr>
        <p:spPr>
          <a:xfrm>
            <a:off x="4395281" y="1928419"/>
            <a:ext cx="194421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88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7</a:t>
            </a:r>
            <a:endParaRPr lang="en-GB" sz="88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62CF9A76-295D-49CF-835A-389AE69F6B26}"/>
              </a:ext>
            </a:extLst>
          </p:cNvPr>
          <p:cNvSpPr/>
          <p:nvPr/>
        </p:nvSpPr>
        <p:spPr>
          <a:xfrm>
            <a:off x="2635818" y="2325279"/>
            <a:ext cx="194421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8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7</a:t>
            </a:r>
            <a:endParaRPr lang="en-GB" sz="88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2D21EAA-4E5B-43B0-976C-D2CE1B38C22A}"/>
              </a:ext>
            </a:extLst>
          </p:cNvPr>
          <p:cNvSpPr/>
          <p:nvPr/>
        </p:nvSpPr>
        <p:spPr>
          <a:xfrm>
            <a:off x="2870537" y="3515284"/>
            <a:ext cx="97210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8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7</a:t>
            </a:r>
            <a:endParaRPr lang="en-GB" sz="88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3677E821-16B9-47B0-99BC-F3D793C05097}"/>
              </a:ext>
            </a:extLst>
          </p:cNvPr>
          <p:cNvSpPr/>
          <p:nvPr/>
        </p:nvSpPr>
        <p:spPr>
          <a:xfrm>
            <a:off x="2672515" y="904941"/>
            <a:ext cx="136815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8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7</a:t>
            </a:r>
            <a:endParaRPr lang="en-GB" sz="88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792C0577-E1FC-4E8F-92B8-3F55028FFB6B}"/>
              </a:ext>
            </a:extLst>
          </p:cNvPr>
          <p:cNvSpPr/>
          <p:nvPr/>
        </p:nvSpPr>
        <p:spPr>
          <a:xfrm>
            <a:off x="4775689" y="3356464"/>
            <a:ext cx="13681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54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7</a:t>
            </a:r>
            <a:endParaRPr lang="en-GB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8" name="Prostokąt 17">
            <a:extLst>
              <a:ext uri="{FF2B5EF4-FFF2-40B4-BE49-F238E27FC236}">
                <a16:creationId xmlns:a16="http://schemas.microsoft.com/office/drawing/2014/main" id="{7AA64CB7-BE21-4A8B-BAEE-26929951A2B3}"/>
              </a:ext>
            </a:extLst>
          </p:cNvPr>
          <p:cNvSpPr/>
          <p:nvPr/>
        </p:nvSpPr>
        <p:spPr>
          <a:xfrm>
            <a:off x="6212797" y="1195747"/>
            <a:ext cx="13681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54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7</a:t>
            </a:r>
            <a:endParaRPr lang="en-GB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24" name="pole tekstowe 23">
            <a:extLst>
              <a:ext uri="{FF2B5EF4-FFF2-40B4-BE49-F238E27FC236}">
                <a16:creationId xmlns:a16="http://schemas.microsoft.com/office/drawing/2014/main" id="{BC845A0E-7111-46C9-8332-C8ABAD7985A7}"/>
              </a:ext>
            </a:extLst>
          </p:cNvPr>
          <p:cNvSpPr txBox="1"/>
          <p:nvPr/>
        </p:nvSpPr>
        <p:spPr>
          <a:xfrm>
            <a:off x="3619675" y="3205034"/>
            <a:ext cx="2338772" cy="392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pl-P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cnót</a:t>
            </a:r>
            <a:endParaRPr lang="pl-PL" sz="1600" dirty="0">
              <a:solidFill>
                <a:schemeClr val="accent1">
                  <a:lumMod val="60000"/>
                  <a:lumOff val="40000"/>
                </a:schemeClr>
              </a:solidFill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pole tekstowe 25">
            <a:extLst>
              <a:ext uri="{FF2B5EF4-FFF2-40B4-BE49-F238E27FC236}">
                <a16:creationId xmlns:a16="http://schemas.microsoft.com/office/drawing/2014/main" id="{330519AF-6FC2-4E49-B127-D38401E2F543}"/>
              </a:ext>
            </a:extLst>
          </p:cNvPr>
          <p:cNvSpPr txBox="1"/>
          <p:nvPr/>
        </p:nvSpPr>
        <p:spPr>
          <a:xfrm>
            <a:off x="1045948" y="2179591"/>
            <a:ext cx="2338772" cy="392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pl-PL" sz="1800" dirty="0">
                <a:solidFill>
                  <a:schemeClr val="accent3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dni tygodnia</a:t>
            </a:r>
            <a:endParaRPr lang="pl-PL" sz="1600" dirty="0">
              <a:solidFill>
                <a:schemeClr val="accent3"/>
              </a:solidFill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pole tekstowe 27">
            <a:extLst>
              <a:ext uri="{FF2B5EF4-FFF2-40B4-BE49-F238E27FC236}">
                <a16:creationId xmlns:a16="http://schemas.microsoft.com/office/drawing/2014/main" id="{744B746F-2BFC-4E35-AEC9-FA1828CA305B}"/>
              </a:ext>
            </a:extLst>
          </p:cNvPr>
          <p:cNvSpPr txBox="1"/>
          <p:nvPr/>
        </p:nvSpPr>
        <p:spPr>
          <a:xfrm>
            <a:off x="511932" y="3722253"/>
            <a:ext cx="2338772" cy="392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pl-PL" sz="1800" dirty="0">
                <a:solidFill>
                  <a:srgbClr val="D59097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dźwięków gamy C-dur</a:t>
            </a:r>
          </a:p>
        </p:txBody>
      </p:sp>
      <p:sp>
        <p:nvSpPr>
          <p:cNvPr id="30" name="pole tekstowe 29">
            <a:extLst>
              <a:ext uri="{FF2B5EF4-FFF2-40B4-BE49-F238E27FC236}">
                <a16:creationId xmlns:a16="http://schemas.microsoft.com/office/drawing/2014/main" id="{2A822654-B99A-44D5-992E-9D79CAA59063}"/>
              </a:ext>
            </a:extLst>
          </p:cNvPr>
          <p:cNvSpPr txBox="1"/>
          <p:nvPr/>
        </p:nvSpPr>
        <p:spPr>
          <a:xfrm>
            <a:off x="3349074" y="1759261"/>
            <a:ext cx="2338772" cy="392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pl-PL" dirty="0">
                <a:solidFill>
                  <a:srgbClr val="D59097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cudów świata </a:t>
            </a:r>
            <a:endParaRPr lang="pl-PL" sz="1600" dirty="0">
              <a:solidFill>
                <a:srgbClr val="D59097"/>
              </a:solidFill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pole tekstowe 31">
            <a:extLst>
              <a:ext uri="{FF2B5EF4-FFF2-40B4-BE49-F238E27FC236}">
                <a16:creationId xmlns:a16="http://schemas.microsoft.com/office/drawing/2014/main" id="{D8C5812B-13E5-4F29-B2BF-01BE2795D2A7}"/>
              </a:ext>
            </a:extLst>
          </p:cNvPr>
          <p:cNvSpPr txBox="1"/>
          <p:nvPr/>
        </p:nvSpPr>
        <p:spPr>
          <a:xfrm>
            <a:off x="3446241" y="4314083"/>
            <a:ext cx="3294933" cy="7107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pl-P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Siedem Sióstr – dawna nazwa gwiazdozbiorów Plejady i </a:t>
            </a:r>
            <a:r>
              <a:rPr lang="pl-PL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Hyjady</a:t>
            </a:r>
            <a:endParaRPr lang="pl-PL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pole tekstowe 35">
            <a:extLst>
              <a:ext uri="{FF2B5EF4-FFF2-40B4-BE49-F238E27FC236}">
                <a16:creationId xmlns:a16="http://schemas.microsoft.com/office/drawing/2014/main" id="{43A239D4-0564-4F6F-93DA-46212E52E3A6}"/>
              </a:ext>
            </a:extLst>
          </p:cNvPr>
          <p:cNvSpPr txBox="1"/>
          <p:nvPr/>
        </p:nvSpPr>
        <p:spPr>
          <a:xfrm>
            <a:off x="6948264" y="1657412"/>
            <a:ext cx="2338772" cy="392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pl-PL" dirty="0">
                <a:solidFill>
                  <a:schemeClr val="accent3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grzechów głównych</a:t>
            </a:r>
          </a:p>
        </p:txBody>
      </p:sp>
      <p:sp>
        <p:nvSpPr>
          <p:cNvPr id="38" name="pole tekstowe 37">
            <a:extLst>
              <a:ext uri="{FF2B5EF4-FFF2-40B4-BE49-F238E27FC236}">
                <a16:creationId xmlns:a16="http://schemas.microsoft.com/office/drawing/2014/main" id="{55003FE9-2289-4404-A736-527D50EE1828}"/>
              </a:ext>
            </a:extLst>
          </p:cNvPr>
          <p:cNvSpPr txBox="1"/>
          <p:nvPr/>
        </p:nvSpPr>
        <p:spPr>
          <a:xfrm>
            <a:off x="5580114" y="2509346"/>
            <a:ext cx="2952326" cy="7107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pl-PL" dirty="0">
                <a:solidFill>
                  <a:schemeClr val="accent3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za siedmioma górami, za siedmioma lasami</a:t>
            </a:r>
            <a:endParaRPr lang="pl-PL" sz="1600" dirty="0">
              <a:solidFill>
                <a:schemeClr val="accent3"/>
              </a:solidFill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pole tekstowe 39">
            <a:extLst>
              <a:ext uri="{FF2B5EF4-FFF2-40B4-BE49-F238E27FC236}">
                <a16:creationId xmlns:a16="http://schemas.microsoft.com/office/drawing/2014/main" id="{A0D4A01E-BD1D-4DBB-B48E-894A425210BB}"/>
              </a:ext>
            </a:extLst>
          </p:cNvPr>
          <p:cNvSpPr txBox="1"/>
          <p:nvPr/>
        </p:nvSpPr>
        <p:spPr>
          <a:xfrm>
            <a:off x="5534638" y="3767008"/>
            <a:ext cx="3152162" cy="3921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pl-PL" dirty="0">
                <a:solidFill>
                  <a:schemeClr val="accent3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Bóg miał stworzyć świat w 7 dni</a:t>
            </a:r>
          </a:p>
        </p:txBody>
      </p:sp>
    </p:spTree>
    <p:extLst>
      <p:ext uri="{BB962C8B-B14F-4D97-AF65-F5344CB8AC3E}">
        <p14:creationId xmlns:p14="http://schemas.microsoft.com/office/powerpoint/2010/main" val="2295988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28" grpId="0"/>
      <p:bldP spid="30" grpId="0"/>
      <p:bldP spid="36" grpId="0"/>
      <p:bldP spid="38" grpId="0"/>
      <p:bldP spid="4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1">
            <a:extLst>
              <a:ext uri="{FF2B5EF4-FFF2-40B4-BE49-F238E27FC236}">
                <a16:creationId xmlns:a16="http://schemas.microsoft.com/office/drawing/2014/main" id="{118982CE-4ECD-48A0-8115-5EDB4B5F899D}"/>
              </a:ext>
            </a:extLst>
          </p:cNvPr>
          <p:cNvSpPr txBox="1">
            <a:spLocks/>
          </p:cNvSpPr>
          <p:nvPr/>
        </p:nvSpPr>
        <p:spPr>
          <a:xfrm>
            <a:off x="457200" y="531727"/>
            <a:ext cx="8229600" cy="507701"/>
          </a:xfrm>
          <a:prstGeom prst="rect">
            <a:avLst/>
          </a:prstGeom>
          <a:solidFill>
            <a:srgbClr val="D59097"/>
          </a:solidFill>
          <a:ln>
            <a:noFill/>
          </a:ln>
        </p:spPr>
        <p:txBody>
          <a:bodyPr vert="horz" wrap="square" lIns="91440" tIns="45720" rIns="91440" bIns="45720" anchor="ctr" anchorCtr="1" compatLnSpc="1"/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l-PL" sz="3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r>
              <a:rPr lang="pl-PL" dirty="0">
                <a:solidFill>
                  <a:schemeClr val="bg1"/>
                </a:solidFill>
              </a:rPr>
              <a:t>Magiczny kwadrat: 3x3</a:t>
            </a:r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BAF0031A-D2FE-4D7C-A7CB-BD56DC5FF6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8603349"/>
              </p:ext>
            </p:extLst>
          </p:nvPr>
        </p:nvGraphicFramePr>
        <p:xfrm>
          <a:off x="755576" y="1995686"/>
          <a:ext cx="1584177" cy="1584177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523095">
                  <a:extLst>
                    <a:ext uri="{9D8B030D-6E8A-4147-A177-3AD203B41FA5}">
                      <a16:colId xmlns:a16="http://schemas.microsoft.com/office/drawing/2014/main" val="3328599674"/>
                    </a:ext>
                  </a:extLst>
                </a:gridCol>
                <a:gridCol w="530541">
                  <a:extLst>
                    <a:ext uri="{9D8B030D-6E8A-4147-A177-3AD203B41FA5}">
                      <a16:colId xmlns:a16="http://schemas.microsoft.com/office/drawing/2014/main" val="3387734872"/>
                    </a:ext>
                  </a:extLst>
                </a:gridCol>
                <a:gridCol w="530541">
                  <a:extLst>
                    <a:ext uri="{9D8B030D-6E8A-4147-A177-3AD203B41FA5}">
                      <a16:colId xmlns:a16="http://schemas.microsoft.com/office/drawing/2014/main" val="3081335890"/>
                    </a:ext>
                  </a:extLst>
                </a:gridCol>
              </a:tblGrid>
              <a:tr h="528059"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>
                          <a:effectLst/>
                        </a:rPr>
                        <a:t>2</a:t>
                      </a:r>
                      <a:endParaRPr lang="pl-PL" sz="11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</a:rPr>
                        <a:t>7</a:t>
                      </a:r>
                      <a:endParaRPr lang="pl-PL" sz="11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>
                          <a:effectLst/>
                        </a:rPr>
                        <a:t>6</a:t>
                      </a:r>
                      <a:endParaRPr lang="pl-PL" sz="11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20519478"/>
                  </a:ext>
                </a:extLst>
              </a:tr>
              <a:tr h="528059"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>
                          <a:effectLst/>
                        </a:rPr>
                        <a:t>9</a:t>
                      </a:r>
                      <a:endParaRPr lang="pl-PL" sz="11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>
                          <a:effectLst/>
                        </a:rPr>
                        <a:t>5</a:t>
                      </a:r>
                      <a:endParaRPr lang="pl-PL" sz="11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>
                          <a:effectLst/>
                        </a:rPr>
                        <a:t>1</a:t>
                      </a:r>
                      <a:endParaRPr lang="pl-PL" sz="11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29675770"/>
                  </a:ext>
                </a:extLst>
              </a:tr>
              <a:tr h="528059"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>
                          <a:effectLst/>
                        </a:rPr>
                        <a:t>4</a:t>
                      </a:r>
                      <a:endParaRPr lang="pl-PL" sz="11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</a:rPr>
                        <a:t>3</a:t>
                      </a:r>
                      <a:endParaRPr lang="pl-PL" sz="11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</a:rPr>
                        <a:t>8</a:t>
                      </a:r>
                      <a:endParaRPr lang="pl-PL" sz="11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5552467"/>
                  </a:ext>
                </a:extLst>
              </a:tr>
            </a:tbl>
          </a:graphicData>
        </a:graphic>
      </p:graphicFrame>
      <p:sp>
        <p:nvSpPr>
          <p:cNvPr id="5" name="Prostokąt 4">
            <a:extLst>
              <a:ext uri="{FF2B5EF4-FFF2-40B4-BE49-F238E27FC236}">
                <a16:creationId xmlns:a16="http://schemas.microsoft.com/office/drawing/2014/main" id="{8FB79194-CBA3-474A-B220-98CDF7BF486A}"/>
              </a:ext>
            </a:extLst>
          </p:cNvPr>
          <p:cNvSpPr/>
          <p:nvPr/>
        </p:nvSpPr>
        <p:spPr>
          <a:xfrm>
            <a:off x="714893" y="1563638"/>
            <a:ext cx="16655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altLang="pl-PL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Kwadrat 3x3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2B6E1273-212E-4528-B0AA-D1B44570E8D9}"/>
              </a:ext>
            </a:extLst>
          </p:cNvPr>
          <p:cNvSpPr/>
          <p:nvPr/>
        </p:nvSpPr>
        <p:spPr>
          <a:xfrm>
            <a:off x="2699792" y="1563638"/>
            <a:ext cx="61206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altLang="pl-PL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 czym polega magia tego kwadratu? Sprawdź:</a:t>
            </a:r>
          </a:p>
          <a:p>
            <a:endParaRPr lang="pl-PL" altLang="pl-PL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pole tekstowe 16">
            <a:extLst>
              <a:ext uri="{FF2B5EF4-FFF2-40B4-BE49-F238E27FC236}">
                <a16:creationId xmlns:a16="http://schemas.microsoft.com/office/drawing/2014/main" id="{15323BFD-79AD-473D-A997-EDEC9811A9E7}"/>
              </a:ext>
            </a:extLst>
          </p:cNvPr>
          <p:cNvSpPr txBox="1"/>
          <p:nvPr/>
        </p:nvSpPr>
        <p:spPr>
          <a:xfrm>
            <a:off x="3038672" y="3365823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pl-PL" altLang="pl-PL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Suma liczby po przekątnej?</a:t>
            </a:r>
          </a:p>
        </p:txBody>
      </p: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5E76AC16-D4F6-4BC1-BBC2-DAAD5D1BDB31}"/>
              </a:ext>
            </a:extLst>
          </p:cNvPr>
          <p:cNvSpPr txBox="1"/>
          <p:nvPr/>
        </p:nvSpPr>
        <p:spPr>
          <a:xfrm>
            <a:off x="3038672" y="2058474"/>
            <a:ext cx="54006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pl-PL" altLang="pl-PL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Ile wynosi suma liczb w rzędach poziomo (wierszach)?</a:t>
            </a:r>
          </a:p>
        </p:txBody>
      </p: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68C49AB5-8321-48D4-A085-21AA685DD758}"/>
              </a:ext>
            </a:extLst>
          </p:cNvPr>
          <p:cNvSpPr txBox="1"/>
          <p:nvPr/>
        </p:nvSpPr>
        <p:spPr>
          <a:xfrm>
            <a:off x="3038672" y="2719492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pl-PL" altLang="pl-PL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Ile wynosi suma liczb w rzędach pionowo (kolumny)?</a:t>
            </a:r>
          </a:p>
        </p:txBody>
      </p:sp>
      <mc:AlternateContent xmlns:mc="http://schemas.openxmlformats.org/markup-compatibility/2006" xmlns:am3d="http://schemas.microsoft.com/office/drawing/2017/model3d">
        <mc:Choice Requires="am3d">
          <p:graphicFrame>
            <p:nvGraphicFramePr>
              <p:cNvPr id="20" name="Model 3D 19" descr="Thumbs Up Emoji">
                <a:extLst>
                  <a:ext uri="{FF2B5EF4-FFF2-40B4-BE49-F238E27FC236}">
                    <a16:creationId xmlns:a16="http://schemas.microsoft.com/office/drawing/2014/main" id="{AA64B1AD-77C9-4DC4-84E8-00BF1C159204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752782573"/>
                  </p:ext>
                </p:extLst>
              </p:nvPr>
            </p:nvGraphicFramePr>
            <p:xfrm>
              <a:off x="3065009" y="3684333"/>
              <a:ext cx="930580" cy="1253434"/>
            </p:xfrm>
            <a:graphic>
              <a:graphicData uri="http://schemas.microsoft.com/office/drawing/2017/model3d">
                <am3d:model3d r:embed="rId3">
                  <am3d:spPr>
                    <a:xfrm>
                      <a:off x="0" y="0"/>
                      <a:ext cx="930580" cy="1253434"/>
                    </a:xfrm>
                    <a:prstGeom prst="rect">
                      <a:avLst/>
                    </a:prstGeom>
                  </am3d:spPr>
                  <am3d:camera>
                    <am3d:pos x="0" y="0" z="66308073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01511" d="1000000"/>
                    <am3d:preTrans dx="-824025" dy="-17929067" dz="-2192431"/>
                    <am3d:scale>
                      <am3d:sx n="1000000" d="1000000"/>
                      <am3d:sy n="1000000" d="1000000"/>
                      <am3d:sz n="1000000" d="1000000"/>
                    </am3d:scale>
                    <am3d:rot ax="9529237" ay="-3723558" az="-9666258"/>
                    <am3d:postTrans dx="0" dy="0" dz="0"/>
                  </am3d:trans>
                  <am3d:raster rName="Office3DRenderer" rVer="16.0.8326">
                    <am3d:blip r:embed="rId4"/>
                  </am3d:raster>
                  <am3d:objViewport viewportSz="1481331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 xmlns="">
          <p:pic>
            <p:nvPicPr>
              <p:cNvPr id="20" name="Model 3D 19" descr="Thumbs Up Emoji">
                <a:extLst>
                  <a:ext uri="{FF2B5EF4-FFF2-40B4-BE49-F238E27FC236}">
                    <a16:creationId xmlns:a16="http://schemas.microsoft.com/office/drawing/2014/main" id="{AA64B1AD-77C9-4DC4-84E8-00BF1C15920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065009" y="3684333"/>
                <a:ext cx="930580" cy="125343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am3d="http://schemas.microsoft.com/office/drawing/2017/model3d">
        <mc:Choice Requires="am3d">
          <p:graphicFrame>
            <p:nvGraphicFramePr>
              <p:cNvPr id="21" name="Model 3D 20" descr="Thumbs Down Emoji">
                <a:extLst>
                  <a:ext uri="{FF2B5EF4-FFF2-40B4-BE49-F238E27FC236}">
                    <a16:creationId xmlns:a16="http://schemas.microsoft.com/office/drawing/2014/main" id="{1184763A-A422-40B7-853C-DA77F411227E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377735112"/>
                  </p:ext>
                </p:extLst>
              </p:nvPr>
            </p:nvGraphicFramePr>
            <p:xfrm>
              <a:off x="6134354" y="3911553"/>
              <a:ext cx="884376" cy="982504"/>
            </p:xfrm>
            <a:graphic>
              <a:graphicData uri="http://schemas.microsoft.com/office/drawing/2017/model3d">
                <am3d:model3d r:embed="rId6">
                  <am3d:spPr>
                    <a:xfrm>
                      <a:off x="0" y="0"/>
                      <a:ext cx="884376" cy="982504"/>
                    </a:xfrm>
                    <a:prstGeom prst="rect">
                      <a:avLst/>
                    </a:prstGeom>
                  </am3d:spPr>
                  <am3d:camera>
                    <am3d:pos x="0" y="0" z="66308073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01511" d="1000000"/>
                    <am3d:preTrans dx="-1477901" dy="-18000000" dz="-2192431"/>
                    <am3d:scale>
                      <am3d:sx n="1000000" d="1000000"/>
                      <am3d:sy n="1000000" d="1000000"/>
                      <am3d:sz n="1000000" d="1000000"/>
                    </am3d:scale>
                    <am3d:rot ax="9461444" ay="3404811" az="9663694"/>
                    <am3d:postTrans dx="0" dy="0" dz="0"/>
                  </am3d:trans>
                  <am3d:raster rName="Office3DRenderer" rVer="16.0.8326">
                    <am3d:blip r:embed="rId7"/>
                  </am3d:raster>
                  <am3d:objViewport viewportSz="1321808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 xmlns="">
          <p:pic>
            <p:nvPicPr>
              <p:cNvPr id="21" name="Model 3D 20" descr="Thumbs Down Emoji">
                <a:extLst>
                  <a:ext uri="{FF2B5EF4-FFF2-40B4-BE49-F238E27FC236}">
                    <a16:creationId xmlns:a16="http://schemas.microsoft.com/office/drawing/2014/main" id="{1184763A-A422-40B7-853C-DA77F411227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134354" y="3911553"/>
                <a:ext cx="884376" cy="982504"/>
              </a:xfrm>
              <a:prstGeom prst="rect">
                <a:avLst/>
              </a:prstGeom>
            </p:spPr>
          </p:pic>
        </mc:Fallback>
      </mc:AlternateContent>
      <p:sp>
        <p:nvSpPr>
          <p:cNvPr id="22" name="Owal 21">
            <a:extLst>
              <a:ext uri="{FF2B5EF4-FFF2-40B4-BE49-F238E27FC236}">
                <a16:creationId xmlns:a16="http://schemas.microsoft.com/office/drawing/2014/main" id="{46DBF66B-2DFB-43B3-A965-C0DDF3A43A2A}"/>
              </a:ext>
            </a:extLst>
          </p:cNvPr>
          <p:cNvSpPr/>
          <p:nvPr/>
        </p:nvSpPr>
        <p:spPr>
          <a:xfrm>
            <a:off x="3581172" y="3948421"/>
            <a:ext cx="1140410" cy="94564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15</a:t>
            </a:r>
            <a:endParaRPr lang="en-GB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3" name="Owal 22">
            <a:extLst>
              <a:ext uri="{FF2B5EF4-FFF2-40B4-BE49-F238E27FC236}">
                <a16:creationId xmlns:a16="http://schemas.microsoft.com/office/drawing/2014/main" id="{DECF0694-6CC4-428F-99D1-47F0D407B848}"/>
              </a:ext>
            </a:extLst>
          </p:cNvPr>
          <p:cNvSpPr/>
          <p:nvPr/>
        </p:nvSpPr>
        <p:spPr>
          <a:xfrm>
            <a:off x="5018892" y="3974112"/>
            <a:ext cx="1440160" cy="94564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Inna niż 15</a:t>
            </a:r>
            <a:endParaRPr lang="en-GB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45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1">
            <a:extLst>
              <a:ext uri="{FF2B5EF4-FFF2-40B4-BE49-F238E27FC236}">
                <a16:creationId xmlns:a16="http://schemas.microsoft.com/office/drawing/2014/main" id="{118982CE-4ECD-48A0-8115-5EDB4B5F899D}"/>
              </a:ext>
            </a:extLst>
          </p:cNvPr>
          <p:cNvSpPr txBox="1">
            <a:spLocks/>
          </p:cNvSpPr>
          <p:nvPr/>
        </p:nvSpPr>
        <p:spPr>
          <a:xfrm>
            <a:off x="457200" y="531727"/>
            <a:ext cx="8229600" cy="507701"/>
          </a:xfrm>
          <a:prstGeom prst="rect">
            <a:avLst/>
          </a:prstGeom>
          <a:solidFill>
            <a:srgbClr val="D59097"/>
          </a:solidFill>
          <a:ln>
            <a:noFill/>
          </a:ln>
        </p:spPr>
        <p:txBody>
          <a:bodyPr vert="horz" wrap="square" lIns="91440" tIns="45720" rIns="91440" bIns="45720" anchor="ctr" anchorCtr="1" compatLnSpc="1"/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l-PL" sz="3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r>
              <a:rPr lang="pl-PL" dirty="0">
                <a:solidFill>
                  <a:schemeClr val="bg1"/>
                </a:solidFill>
              </a:rPr>
              <a:t>Magiczny kwadrat: 3x3</a:t>
            </a:r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BAF0031A-D2FE-4D7C-A7CB-BD56DC5FF6CE}"/>
              </a:ext>
            </a:extLst>
          </p:cNvPr>
          <p:cNvGraphicFramePr>
            <a:graphicFrameLocks noGrp="1"/>
          </p:cNvGraphicFramePr>
          <p:nvPr/>
        </p:nvGraphicFramePr>
        <p:xfrm>
          <a:off x="755576" y="1995686"/>
          <a:ext cx="1584177" cy="1584177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523095">
                  <a:extLst>
                    <a:ext uri="{9D8B030D-6E8A-4147-A177-3AD203B41FA5}">
                      <a16:colId xmlns:a16="http://schemas.microsoft.com/office/drawing/2014/main" val="3328599674"/>
                    </a:ext>
                  </a:extLst>
                </a:gridCol>
                <a:gridCol w="530541">
                  <a:extLst>
                    <a:ext uri="{9D8B030D-6E8A-4147-A177-3AD203B41FA5}">
                      <a16:colId xmlns:a16="http://schemas.microsoft.com/office/drawing/2014/main" val="3387734872"/>
                    </a:ext>
                  </a:extLst>
                </a:gridCol>
                <a:gridCol w="530541">
                  <a:extLst>
                    <a:ext uri="{9D8B030D-6E8A-4147-A177-3AD203B41FA5}">
                      <a16:colId xmlns:a16="http://schemas.microsoft.com/office/drawing/2014/main" val="3081335890"/>
                    </a:ext>
                  </a:extLst>
                </a:gridCol>
              </a:tblGrid>
              <a:tr h="528059"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>
                          <a:effectLst/>
                        </a:rPr>
                        <a:t>2</a:t>
                      </a:r>
                      <a:endParaRPr lang="pl-PL" sz="11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</a:rPr>
                        <a:t>7</a:t>
                      </a:r>
                      <a:endParaRPr lang="pl-PL" sz="11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>
                          <a:effectLst/>
                        </a:rPr>
                        <a:t>6</a:t>
                      </a:r>
                      <a:endParaRPr lang="pl-PL" sz="11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20519478"/>
                  </a:ext>
                </a:extLst>
              </a:tr>
              <a:tr h="528059"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>
                          <a:effectLst/>
                        </a:rPr>
                        <a:t>9</a:t>
                      </a:r>
                      <a:endParaRPr lang="pl-PL" sz="11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>
                          <a:effectLst/>
                        </a:rPr>
                        <a:t>5</a:t>
                      </a:r>
                      <a:endParaRPr lang="pl-PL" sz="11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>
                          <a:effectLst/>
                        </a:rPr>
                        <a:t>1</a:t>
                      </a:r>
                      <a:endParaRPr lang="pl-PL" sz="11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29675770"/>
                  </a:ext>
                </a:extLst>
              </a:tr>
              <a:tr h="528059"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>
                          <a:effectLst/>
                        </a:rPr>
                        <a:t>4</a:t>
                      </a:r>
                      <a:endParaRPr lang="pl-PL" sz="11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</a:rPr>
                        <a:t>3</a:t>
                      </a:r>
                      <a:endParaRPr lang="pl-PL" sz="11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50000"/>
                        </a:lnSpc>
                        <a:spcAft>
                          <a:spcPts val="1000"/>
                        </a:spcAft>
                      </a:pPr>
                      <a:r>
                        <a:rPr lang="pl-PL" sz="1200" b="1" dirty="0">
                          <a:effectLst/>
                        </a:rPr>
                        <a:t>8</a:t>
                      </a:r>
                      <a:endParaRPr lang="pl-PL" sz="11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5552467"/>
                  </a:ext>
                </a:extLst>
              </a:tr>
            </a:tbl>
          </a:graphicData>
        </a:graphic>
      </p:graphicFrame>
      <p:sp>
        <p:nvSpPr>
          <p:cNvPr id="5" name="Prostokąt 4">
            <a:extLst>
              <a:ext uri="{FF2B5EF4-FFF2-40B4-BE49-F238E27FC236}">
                <a16:creationId xmlns:a16="http://schemas.microsoft.com/office/drawing/2014/main" id="{8FB79194-CBA3-474A-B220-98CDF7BF486A}"/>
              </a:ext>
            </a:extLst>
          </p:cNvPr>
          <p:cNvSpPr/>
          <p:nvPr/>
        </p:nvSpPr>
        <p:spPr>
          <a:xfrm>
            <a:off x="714893" y="1563638"/>
            <a:ext cx="16655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altLang="pl-PL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Kwadrat 3x3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2B6E1273-212E-4528-B0AA-D1B44570E8D9}"/>
              </a:ext>
            </a:extLst>
          </p:cNvPr>
          <p:cNvSpPr/>
          <p:nvPr/>
        </p:nvSpPr>
        <p:spPr>
          <a:xfrm>
            <a:off x="2699792" y="1563638"/>
            <a:ext cx="61206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altLang="pl-PL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Jak wygląda wzór zastosowany w tym kwadracie? </a:t>
            </a:r>
          </a:p>
        </p:txBody>
      </p:sp>
      <mc:AlternateContent xmlns:mc="http://schemas.openxmlformats.org/markup-compatibility/2006" xmlns:am3d="http://schemas.microsoft.com/office/drawing/2017/model3d">
        <mc:Choice Requires="am3d">
          <p:graphicFrame>
            <p:nvGraphicFramePr>
              <p:cNvPr id="20" name="Model 3D 19" descr="Thumbs Up Emoji">
                <a:extLst>
                  <a:ext uri="{FF2B5EF4-FFF2-40B4-BE49-F238E27FC236}">
                    <a16:creationId xmlns:a16="http://schemas.microsoft.com/office/drawing/2014/main" id="{AA64B1AD-77C9-4DC4-84E8-00BF1C159204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065012" y="3684336"/>
              <a:ext cx="930579" cy="1253433"/>
            </p:xfrm>
            <a:graphic>
              <a:graphicData uri="http://schemas.microsoft.com/office/drawing/2017/model3d">
                <am3d:model3d r:embed="rId3">
                  <am3d:spPr>
                    <a:xfrm>
                      <a:off x="0" y="0"/>
                      <a:ext cx="930579" cy="1253433"/>
                    </a:xfrm>
                    <a:prstGeom prst="rect">
                      <a:avLst/>
                    </a:prstGeom>
                  </am3d:spPr>
                  <am3d:camera>
                    <am3d:pos x="0" y="0" z="66308073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01511" d="1000000"/>
                    <am3d:preTrans dx="-824025" dy="-17929067" dz="-2192431"/>
                    <am3d:scale>
                      <am3d:sx n="1000000" d="1000000"/>
                      <am3d:sy n="1000000" d="1000000"/>
                      <am3d:sz n="1000000" d="1000000"/>
                    </am3d:scale>
                    <am3d:rot ax="9529237" ay="-3723558" az="-9666258"/>
                    <am3d:postTrans dx="0" dy="0" dz="0"/>
                  </am3d:trans>
                  <am3d:raster rName="Office3DRenderer" rVer="16.0.8326">
                    <am3d:blip r:embed="rId4"/>
                  </am3d:raster>
                  <am3d:objViewport viewportSz="148133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 xmlns="">
          <p:pic>
            <p:nvPicPr>
              <p:cNvPr id="20" name="Model 3D 19" descr="Thumbs Up Emoji">
                <a:extLst>
                  <a:ext uri="{FF2B5EF4-FFF2-40B4-BE49-F238E27FC236}">
                    <a16:creationId xmlns:a16="http://schemas.microsoft.com/office/drawing/2014/main" id="{AA64B1AD-77C9-4DC4-84E8-00BF1C15920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065012" y="3684336"/>
                <a:ext cx="930579" cy="125343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am3d="http://schemas.microsoft.com/office/drawing/2017/model3d">
        <mc:Choice Requires="am3d">
          <p:graphicFrame>
            <p:nvGraphicFramePr>
              <p:cNvPr id="21" name="Model 3D 20" descr="Thumbs Down Emoji">
                <a:extLst>
                  <a:ext uri="{FF2B5EF4-FFF2-40B4-BE49-F238E27FC236}">
                    <a16:creationId xmlns:a16="http://schemas.microsoft.com/office/drawing/2014/main" id="{1184763A-A422-40B7-853C-DA77F411227E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6134355" y="3911553"/>
              <a:ext cx="884378" cy="982508"/>
            </p:xfrm>
            <a:graphic>
              <a:graphicData uri="http://schemas.microsoft.com/office/drawing/2017/model3d">
                <am3d:model3d r:embed="rId6">
                  <am3d:spPr>
                    <a:xfrm>
                      <a:off x="0" y="0"/>
                      <a:ext cx="884378" cy="982508"/>
                    </a:xfrm>
                    <a:prstGeom prst="rect">
                      <a:avLst/>
                    </a:prstGeom>
                  </am3d:spPr>
                  <am3d:camera>
                    <am3d:pos x="0" y="0" z="66308073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01511" d="1000000"/>
                    <am3d:preTrans dx="-1477901" dy="-18000000" dz="-2192431"/>
                    <am3d:scale>
                      <am3d:sx n="1000000" d="1000000"/>
                      <am3d:sy n="1000000" d="1000000"/>
                      <am3d:sz n="1000000" d="1000000"/>
                    </am3d:scale>
                    <am3d:rot ax="9461444" ay="3404811" az="9663694"/>
                    <am3d:postTrans dx="0" dy="0" dz="0"/>
                  </am3d:trans>
                  <am3d:raster rName="Office3DRenderer" rVer="16.0.8326">
                    <am3d:blip r:embed="rId7"/>
                  </am3d:raster>
                  <am3d:objViewport viewportSz="1321812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 xmlns="">
          <p:pic>
            <p:nvPicPr>
              <p:cNvPr id="21" name="Model 3D 20" descr="Thumbs Down Emoji">
                <a:extLst>
                  <a:ext uri="{FF2B5EF4-FFF2-40B4-BE49-F238E27FC236}">
                    <a16:creationId xmlns:a16="http://schemas.microsoft.com/office/drawing/2014/main" id="{1184763A-A422-40B7-853C-DA77F411227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134355" y="3911553"/>
                <a:ext cx="884378" cy="982508"/>
              </a:xfrm>
              <a:prstGeom prst="rect">
                <a:avLst/>
              </a:prstGeom>
            </p:spPr>
          </p:pic>
        </mc:Fallback>
      </mc:AlternateContent>
      <p:sp>
        <p:nvSpPr>
          <p:cNvPr id="22" name="Owal 21">
            <a:extLst>
              <a:ext uri="{FF2B5EF4-FFF2-40B4-BE49-F238E27FC236}">
                <a16:creationId xmlns:a16="http://schemas.microsoft.com/office/drawing/2014/main" id="{46DBF66B-2DFB-43B3-A965-C0DDF3A43A2A}"/>
              </a:ext>
            </a:extLst>
          </p:cNvPr>
          <p:cNvSpPr/>
          <p:nvPr/>
        </p:nvSpPr>
        <p:spPr>
          <a:xfrm>
            <a:off x="3581172" y="3948421"/>
            <a:ext cx="1140410" cy="94564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15</a:t>
            </a:r>
            <a:endParaRPr lang="en-GB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3" name="Owal 22">
            <a:extLst>
              <a:ext uri="{FF2B5EF4-FFF2-40B4-BE49-F238E27FC236}">
                <a16:creationId xmlns:a16="http://schemas.microsoft.com/office/drawing/2014/main" id="{DECF0694-6CC4-428F-99D1-47F0D407B848}"/>
              </a:ext>
            </a:extLst>
          </p:cNvPr>
          <p:cNvSpPr/>
          <p:nvPr/>
        </p:nvSpPr>
        <p:spPr>
          <a:xfrm>
            <a:off x="4932040" y="3954087"/>
            <a:ext cx="1440160" cy="94564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Inna niż 15</a:t>
            </a:r>
            <a:endParaRPr lang="en-GB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251A3B87-EC6E-41BA-999D-D61C2A8B2126}"/>
              </a:ext>
            </a:extLst>
          </p:cNvPr>
          <p:cNvPicPr/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00" r="29233" b="11377"/>
          <a:stretch/>
        </p:blipFill>
        <p:spPr bwMode="auto">
          <a:xfrm>
            <a:off x="2961701" y="1989990"/>
            <a:ext cx="1994402" cy="170731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Rectangle 5">
            <a:extLst>
              <a:ext uri="{FF2B5EF4-FFF2-40B4-BE49-F238E27FC236}">
                <a16:creationId xmlns:a16="http://schemas.microsoft.com/office/drawing/2014/main" id="{F75D35FA-46BC-450E-BB6E-4CAB4A8E29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BE5F6C16-308C-43FD-B30B-DDFA43F990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62374" y="2117886"/>
            <a:ext cx="361074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Założenie: liczby naturalne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A&gt;B+C, B&lt;C</a:t>
            </a:r>
            <a:endParaRPr kumimoji="0" lang="pl-PL" altLang="pl-PL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 przykładzie podanym na tablicy mamy: A=5, B=3, C=1</a:t>
            </a:r>
            <a:endParaRPr kumimoji="0" lang="pl-PL" altLang="pl-PL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6593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3924FD1-53DD-4938-A440-A8BBFECA6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55525"/>
            <a:ext cx="5122912" cy="507701"/>
          </a:xfrm>
        </p:spPr>
        <p:txBody>
          <a:bodyPr/>
          <a:lstStyle/>
          <a:p>
            <a:pPr algn="l"/>
            <a:r>
              <a:rPr lang="pl-PL" dirty="0"/>
              <a:t>Magiczny kwadrat - ćwiczenie</a:t>
            </a:r>
            <a:endParaRPr lang="en-GB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B98A12FA-DF0D-48B4-9D95-1BD0D4BA5B02}"/>
              </a:ext>
            </a:extLst>
          </p:cNvPr>
          <p:cNvSpPr/>
          <p:nvPr/>
        </p:nvSpPr>
        <p:spPr>
          <a:xfrm>
            <a:off x="3707904" y="1641496"/>
            <a:ext cx="403244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pl-PL" altLang="pl-P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 magiczny kwadrat składają się </a:t>
            </a:r>
            <a:r>
              <a:rPr lang="pl-PL" altLang="pl-PL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liczby: 2, 3, 4, 8, 9, 10, 14, 15, 16, </a:t>
            </a:r>
            <a:r>
              <a:rPr lang="pl-PL" altLang="pl-P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rozmieść je tak, aby ich suma w kolumnach była taka sama.  </a:t>
            </a: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pl-PL" altLang="pl-P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Jedna z nich została już zamieszczona. </a:t>
            </a:r>
          </a:p>
          <a:p>
            <a:pPr lvl="0"/>
            <a:endParaRPr lang="pl-PL" altLang="pl-PL" b="1" dirty="0">
              <a:solidFill>
                <a:srgbClr val="404040"/>
              </a:solidFill>
            </a:endParaRPr>
          </a:p>
          <a:p>
            <a:pPr marL="285750" lvl="0" indent="-285750">
              <a:buFont typeface="Wingdings" panose="05000000000000000000" pitchFamily="2" charset="2"/>
              <a:buChar char="q"/>
            </a:pPr>
            <a:endParaRPr lang="pl-PL" altLang="pl-PL" b="1" dirty="0">
              <a:solidFill>
                <a:srgbClr val="404040"/>
              </a:solidFill>
            </a:endParaRPr>
          </a:p>
        </p:txBody>
      </p:sp>
      <p:graphicFrame>
        <p:nvGraphicFramePr>
          <p:cNvPr id="7" name="Tabela 6">
            <a:extLst>
              <a:ext uri="{FF2B5EF4-FFF2-40B4-BE49-F238E27FC236}">
                <a16:creationId xmlns:a16="http://schemas.microsoft.com/office/drawing/2014/main" id="{0A0C8A41-DD50-4B0A-B01C-A1CC2EA581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7826381"/>
              </p:ext>
            </p:extLst>
          </p:nvPr>
        </p:nvGraphicFramePr>
        <p:xfrm>
          <a:off x="1067592" y="1571308"/>
          <a:ext cx="2160000" cy="216000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720000">
                  <a:extLst>
                    <a:ext uri="{9D8B030D-6E8A-4147-A177-3AD203B41FA5}">
                      <a16:colId xmlns:a16="http://schemas.microsoft.com/office/drawing/2014/main" val="359822650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392795181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864720161"/>
                    </a:ext>
                  </a:extLst>
                </a:gridCol>
              </a:tblGrid>
              <a:tr h="7025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800" dirty="0">
                          <a:effectLst/>
                        </a:rPr>
                        <a:t> </a:t>
                      </a:r>
                      <a:endParaRPr lang="pl-P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800">
                          <a:effectLst/>
                        </a:rPr>
                        <a:t> </a:t>
                      </a:r>
                      <a:endParaRPr lang="pl-PL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800" dirty="0">
                          <a:effectLst/>
                        </a:rPr>
                        <a:t> </a:t>
                      </a:r>
                      <a:endParaRPr lang="pl-P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49051561"/>
                  </a:ext>
                </a:extLst>
              </a:tr>
              <a:tr h="7236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800" dirty="0">
                          <a:effectLst/>
                        </a:rPr>
                        <a:t> </a:t>
                      </a:r>
                      <a:endParaRPr lang="pl-P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800" b="1" dirty="0">
                          <a:effectLst/>
                        </a:rPr>
                        <a:t>9</a:t>
                      </a:r>
                      <a:endParaRPr lang="pl-PL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800">
                          <a:effectLst/>
                        </a:rPr>
                        <a:t> </a:t>
                      </a:r>
                      <a:endParaRPr lang="pl-PL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24832778"/>
                  </a:ext>
                </a:extLst>
              </a:tr>
              <a:tr h="733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800" dirty="0">
                          <a:effectLst/>
                        </a:rPr>
                        <a:t> </a:t>
                      </a:r>
                      <a:endParaRPr lang="pl-P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800" dirty="0">
                          <a:effectLst/>
                        </a:rPr>
                        <a:t> </a:t>
                      </a:r>
                      <a:endParaRPr lang="pl-P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800" dirty="0">
                          <a:effectLst/>
                        </a:rPr>
                        <a:t> </a:t>
                      </a:r>
                      <a:endParaRPr lang="pl-P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77364601"/>
                  </a:ext>
                </a:extLst>
              </a:tr>
            </a:tbl>
          </a:graphicData>
        </a:graphic>
      </p:graphicFrame>
      <p:sp>
        <p:nvSpPr>
          <p:cNvPr id="9" name="Prostokąt 8">
            <a:extLst>
              <a:ext uri="{FF2B5EF4-FFF2-40B4-BE49-F238E27FC236}">
                <a16:creationId xmlns:a16="http://schemas.microsoft.com/office/drawing/2014/main" id="{4BDBFAE6-E445-4D19-B514-380FCF713C29}"/>
              </a:ext>
            </a:extLst>
          </p:cNvPr>
          <p:cNvSpPr/>
          <p:nvPr/>
        </p:nvSpPr>
        <p:spPr>
          <a:xfrm>
            <a:off x="3707904" y="3147814"/>
            <a:ext cx="432048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wal 9">
            <a:extLst>
              <a:ext uri="{FF2B5EF4-FFF2-40B4-BE49-F238E27FC236}">
                <a16:creationId xmlns:a16="http://schemas.microsoft.com/office/drawing/2014/main" id="{A685B24C-D2BE-4844-943F-B90701F6F258}"/>
              </a:ext>
            </a:extLst>
          </p:cNvPr>
          <p:cNvSpPr/>
          <p:nvPr/>
        </p:nvSpPr>
        <p:spPr>
          <a:xfrm>
            <a:off x="1152905" y="1707654"/>
            <a:ext cx="432048" cy="432049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endParaRPr lang="en-GB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Owal 11">
            <a:extLst>
              <a:ext uri="{FF2B5EF4-FFF2-40B4-BE49-F238E27FC236}">
                <a16:creationId xmlns:a16="http://schemas.microsoft.com/office/drawing/2014/main" id="{74B82F0C-2CAF-44F4-8127-F9DD32ECA0B7}"/>
              </a:ext>
            </a:extLst>
          </p:cNvPr>
          <p:cNvSpPr/>
          <p:nvPr/>
        </p:nvSpPr>
        <p:spPr>
          <a:xfrm>
            <a:off x="1788477" y="1687064"/>
            <a:ext cx="648792" cy="47322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14</a:t>
            </a:r>
            <a:endParaRPr lang="en-GB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Owal 28">
            <a:extLst>
              <a:ext uri="{FF2B5EF4-FFF2-40B4-BE49-F238E27FC236}">
                <a16:creationId xmlns:a16="http://schemas.microsoft.com/office/drawing/2014/main" id="{5459CFF7-B66F-4909-A7A3-C84A2EF79D37}"/>
              </a:ext>
            </a:extLst>
          </p:cNvPr>
          <p:cNvSpPr/>
          <p:nvPr/>
        </p:nvSpPr>
        <p:spPr>
          <a:xfrm>
            <a:off x="2525394" y="1687064"/>
            <a:ext cx="648792" cy="47322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10</a:t>
            </a:r>
            <a:endParaRPr lang="en-GB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Owal 30">
            <a:extLst>
              <a:ext uri="{FF2B5EF4-FFF2-40B4-BE49-F238E27FC236}">
                <a16:creationId xmlns:a16="http://schemas.microsoft.com/office/drawing/2014/main" id="{996D1B87-9BD7-406B-9F9E-4FEAF7C7016A}"/>
              </a:ext>
            </a:extLst>
          </p:cNvPr>
          <p:cNvSpPr/>
          <p:nvPr/>
        </p:nvSpPr>
        <p:spPr>
          <a:xfrm>
            <a:off x="1068517" y="2411171"/>
            <a:ext cx="648792" cy="47322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16</a:t>
            </a:r>
            <a:endParaRPr lang="en-GB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Owal 32">
            <a:extLst>
              <a:ext uri="{FF2B5EF4-FFF2-40B4-BE49-F238E27FC236}">
                <a16:creationId xmlns:a16="http://schemas.microsoft.com/office/drawing/2014/main" id="{7249A6D1-DE1E-410E-BA34-8CDA0FF6619B}"/>
              </a:ext>
            </a:extLst>
          </p:cNvPr>
          <p:cNvSpPr/>
          <p:nvPr/>
        </p:nvSpPr>
        <p:spPr>
          <a:xfrm>
            <a:off x="2513501" y="3147814"/>
            <a:ext cx="648792" cy="47322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15</a:t>
            </a:r>
            <a:endParaRPr lang="en-GB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" name="Owal 34">
            <a:extLst>
              <a:ext uri="{FF2B5EF4-FFF2-40B4-BE49-F238E27FC236}">
                <a16:creationId xmlns:a16="http://schemas.microsoft.com/office/drawing/2014/main" id="{72E0BC95-B826-445E-B78F-5EC51037989B}"/>
              </a:ext>
            </a:extLst>
          </p:cNvPr>
          <p:cNvSpPr/>
          <p:nvPr/>
        </p:nvSpPr>
        <p:spPr>
          <a:xfrm>
            <a:off x="2525394" y="2420545"/>
            <a:ext cx="648792" cy="47322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en-GB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7" name="Owal 36">
            <a:extLst>
              <a:ext uri="{FF2B5EF4-FFF2-40B4-BE49-F238E27FC236}">
                <a16:creationId xmlns:a16="http://schemas.microsoft.com/office/drawing/2014/main" id="{C82D1FBB-0AC8-4D2D-BE5B-57B804F20A4A}"/>
              </a:ext>
            </a:extLst>
          </p:cNvPr>
          <p:cNvSpPr/>
          <p:nvPr/>
        </p:nvSpPr>
        <p:spPr>
          <a:xfrm>
            <a:off x="1781960" y="3147814"/>
            <a:ext cx="648792" cy="47322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  <a:endParaRPr lang="en-GB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Owal 38">
            <a:extLst>
              <a:ext uri="{FF2B5EF4-FFF2-40B4-BE49-F238E27FC236}">
                <a16:creationId xmlns:a16="http://schemas.microsoft.com/office/drawing/2014/main" id="{F1976DED-4B7B-4522-A735-9F77FC574A49}"/>
              </a:ext>
            </a:extLst>
          </p:cNvPr>
          <p:cNvSpPr/>
          <p:nvPr/>
        </p:nvSpPr>
        <p:spPr>
          <a:xfrm>
            <a:off x="1068517" y="3147814"/>
            <a:ext cx="648792" cy="47322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8</a:t>
            </a:r>
            <a:endParaRPr lang="en-GB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mc:AlternateContent xmlns:mc="http://schemas.openxmlformats.org/markup-compatibility/2006" xmlns:am3d="http://schemas.microsoft.com/office/drawing/2017/model3d">
        <mc:Choice Requires="am3d">
          <p:graphicFrame>
            <p:nvGraphicFramePr>
              <p:cNvPr id="45" name="Model 3D 44" descr="Thumbs Up Emoji">
                <a:extLst>
                  <a:ext uri="{FF2B5EF4-FFF2-40B4-BE49-F238E27FC236}">
                    <a16:creationId xmlns:a16="http://schemas.microsoft.com/office/drawing/2014/main" id="{43B44527-6198-447A-ACA5-B12B83F66540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004782264"/>
                  </p:ext>
                </p:extLst>
              </p:nvPr>
            </p:nvGraphicFramePr>
            <p:xfrm>
              <a:off x="6939590" y="2945926"/>
              <a:ext cx="835620" cy="1272422"/>
            </p:xfrm>
            <a:graphic>
              <a:graphicData uri="http://schemas.microsoft.com/office/drawing/2017/model3d">
                <am3d:model3d r:embed="rId3">
                  <am3d:spPr>
                    <a:xfrm>
                      <a:off x="0" y="0"/>
                      <a:ext cx="835620" cy="1272422"/>
                    </a:xfrm>
                    <a:prstGeom prst="rect">
                      <a:avLst/>
                    </a:prstGeom>
                  </am3d:spPr>
                  <am3d:camera>
                    <am3d:pos x="0" y="0" z="66308073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01511" d="1000000"/>
                    <am3d:preTrans dx="-824025" dy="-17929067" dz="-2192431"/>
                    <am3d:scale>
                      <am3d:sx n="1000000" d="1000000"/>
                      <am3d:sy n="1000000" d="1000000"/>
                      <am3d:sz n="1000000" d="1000000"/>
                    </am3d:scale>
                    <am3d:rot ax="8774802" ay="-4125402" az="-8884998"/>
                    <am3d:postTrans dx="0" dy="0" dz="0"/>
                  </am3d:trans>
                  <am3d:raster rName="Office3DRenderer" rVer="16.0.8326">
                    <am3d:blip r:embed="rId4"/>
                  </am3d:raster>
                  <am3d:objViewport viewportSz="1481326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 xmlns="">
          <p:pic>
            <p:nvPicPr>
              <p:cNvPr id="45" name="Model 3D 44" descr="Thumbs Up Emoji">
                <a:extLst>
                  <a:ext uri="{FF2B5EF4-FFF2-40B4-BE49-F238E27FC236}">
                    <a16:creationId xmlns:a16="http://schemas.microsoft.com/office/drawing/2014/main" id="{43B44527-6198-447A-ACA5-B12B83F6654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939590" y="2945926"/>
                <a:ext cx="835620" cy="1272422"/>
              </a:xfrm>
              <a:prstGeom prst="rect">
                <a:avLst/>
              </a:prstGeom>
            </p:spPr>
          </p:pic>
        </mc:Fallback>
      </mc:AlternateContent>
      <p:sp>
        <p:nvSpPr>
          <p:cNvPr id="47" name="Owal 46">
            <a:extLst>
              <a:ext uri="{FF2B5EF4-FFF2-40B4-BE49-F238E27FC236}">
                <a16:creationId xmlns:a16="http://schemas.microsoft.com/office/drawing/2014/main" id="{3FF24836-3A61-4FE2-8F9E-E74AC11A4743}"/>
              </a:ext>
            </a:extLst>
          </p:cNvPr>
          <p:cNvSpPr/>
          <p:nvPr/>
        </p:nvSpPr>
        <p:spPr>
          <a:xfrm>
            <a:off x="7505278" y="2963025"/>
            <a:ext cx="1140410" cy="94564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Suma</a:t>
            </a:r>
            <a:br>
              <a:rPr lang="pl-PL" sz="2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pl-PL" sz="2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27</a:t>
            </a:r>
            <a:endParaRPr lang="en-GB" sz="2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891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29" grpId="0" animBg="1"/>
      <p:bldP spid="31" grpId="0" animBg="1"/>
      <p:bldP spid="33" grpId="0" animBg="1"/>
      <p:bldP spid="35" grpId="0" animBg="1"/>
      <p:bldP spid="37" grpId="0" animBg="1"/>
      <p:bldP spid="39" grpId="0" animBg="1"/>
      <p:bldP spid="4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3924FD1-53DD-4938-A440-A8BBFECA6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55525"/>
            <a:ext cx="5122912" cy="507701"/>
          </a:xfrm>
        </p:spPr>
        <p:txBody>
          <a:bodyPr/>
          <a:lstStyle/>
          <a:p>
            <a:pPr algn="l"/>
            <a:r>
              <a:rPr lang="pl-PL" dirty="0"/>
              <a:t>Magiczny kwadrat - ćwiczenie</a:t>
            </a:r>
            <a:endParaRPr lang="en-GB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B98A12FA-DF0D-48B4-9D95-1BD0D4BA5B02}"/>
              </a:ext>
            </a:extLst>
          </p:cNvPr>
          <p:cNvSpPr/>
          <p:nvPr/>
        </p:nvSpPr>
        <p:spPr>
          <a:xfrm>
            <a:off x="3707904" y="1526592"/>
            <a:ext cx="4896544" cy="1900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pl-PL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Na magiczny kwadrat składają się </a:t>
            </a:r>
            <a:r>
              <a:rPr lang="pl-PL" sz="1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liczby: 0, 2, 4, 6, 8, 10, 12, 14, 16</a:t>
            </a:r>
            <a:r>
              <a:rPr lang="pl-PL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pl-PL" sz="1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l-PL" dirty="0"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r>
              <a:rPr lang="pl-PL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ozmieść je tak, aby ich suma w kolumnach była taka sama.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pl-PL" sz="1800" dirty="0"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l-PL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Jedna z nich została już zamieszczona.</a:t>
            </a:r>
          </a:p>
          <a:p>
            <a:pPr marL="285750" lvl="0" indent="-285750">
              <a:buFont typeface="Wingdings" panose="05000000000000000000" pitchFamily="2" charset="2"/>
              <a:buChar char="q"/>
            </a:pPr>
            <a:endParaRPr lang="pl-PL" altLang="pl-PL" b="1" dirty="0">
              <a:solidFill>
                <a:srgbClr val="404040"/>
              </a:solidFill>
            </a:endParaRPr>
          </a:p>
        </p:txBody>
      </p:sp>
      <p:graphicFrame>
        <p:nvGraphicFramePr>
          <p:cNvPr id="7" name="Tabela 6">
            <a:extLst>
              <a:ext uri="{FF2B5EF4-FFF2-40B4-BE49-F238E27FC236}">
                <a16:creationId xmlns:a16="http://schemas.microsoft.com/office/drawing/2014/main" id="{0A0C8A41-DD50-4B0A-B01C-A1CC2EA581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5857720"/>
              </p:ext>
            </p:extLst>
          </p:nvPr>
        </p:nvGraphicFramePr>
        <p:xfrm>
          <a:off x="1067592" y="1571308"/>
          <a:ext cx="2160000" cy="216000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720000">
                  <a:extLst>
                    <a:ext uri="{9D8B030D-6E8A-4147-A177-3AD203B41FA5}">
                      <a16:colId xmlns:a16="http://schemas.microsoft.com/office/drawing/2014/main" val="359822650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392795181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864720161"/>
                    </a:ext>
                  </a:extLst>
                </a:gridCol>
              </a:tblGrid>
              <a:tr h="7025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800" dirty="0">
                          <a:effectLst/>
                        </a:rPr>
                        <a:t> </a:t>
                      </a:r>
                      <a:endParaRPr lang="pl-P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800" dirty="0">
                          <a:effectLst/>
                        </a:rPr>
                        <a:t> </a:t>
                      </a:r>
                      <a:endParaRPr lang="pl-P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800" dirty="0">
                          <a:effectLst/>
                        </a:rPr>
                        <a:t> </a:t>
                      </a:r>
                      <a:endParaRPr lang="pl-P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49051561"/>
                  </a:ext>
                </a:extLst>
              </a:tr>
              <a:tr h="7236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800" dirty="0">
                          <a:effectLst/>
                        </a:rPr>
                        <a:t> </a:t>
                      </a:r>
                      <a:endParaRPr lang="pl-P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800" b="1" dirty="0">
                          <a:effectLst/>
                        </a:rPr>
                        <a:t>8</a:t>
                      </a:r>
                      <a:endParaRPr lang="pl-PL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800">
                          <a:effectLst/>
                        </a:rPr>
                        <a:t> </a:t>
                      </a:r>
                      <a:endParaRPr lang="pl-PL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24832778"/>
                  </a:ext>
                </a:extLst>
              </a:tr>
              <a:tr h="733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800" dirty="0">
                          <a:effectLst/>
                        </a:rPr>
                        <a:t> </a:t>
                      </a:r>
                      <a:endParaRPr lang="pl-P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800" dirty="0">
                          <a:effectLst/>
                        </a:rPr>
                        <a:t> </a:t>
                      </a:r>
                      <a:endParaRPr lang="pl-P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2800" dirty="0">
                          <a:effectLst/>
                        </a:rPr>
                        <a:t> </a:t>
                      </a:r>
                      <a:endParaRPr lang="pl-P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77364601"/>
                  </a:ext>
                </a:extLst>
              </a:tr>
            </a:tbl>
          </a:graphicData>
        </a:graphic>
      </p:graphicFrame>
      <p:sp>
        <p:nvSpPr>
          <p:cNvPr id="9" name="Prostokąt 8">
            <a:extLst>
              <a:ext uri="{FF2B5EF4-FFF2-40B4-BE49-F238E27FC236}">
                <a16:creationId xmlns:a16="http://schemas.microsoft.com/office/drawing/2014/main" id="{4BDBFAE6-E445-4D19-B514-380FCF713C29}"/>
              </a:ext>
            </a:extLst>
          </p:cNvPr>
          <p:cNvSpPr/>
          <p:nvPr/>
        </p:nvSpPr>
        <p:spPr>
          <a:xfrm>
            <a:off x="3707904" y="3147814"/>
            <a:ext cx="432048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wal 9">
            <a:extLst>
              <a:ext uri="{FF2B5EF4-FFF2-40B4-BE49-F238E27FC236}">
                <a16:creationId xmlns:a16="http://schemas.microsoft.com/office/drawing/2014/main" id="{A685B24C-D2BE-4844-943F-B90701F6F258}"/>
              </a:ext>
            </a:extLst>
          </p:cNvPr>
          <p:cNvSpPr/>
          <p:nvPr/>
        </p:nvSpPr>
        <p:spPr>
          <a:xfrm>
            <a:off x="1152905" y="1707654"/>
            <a:ext cx="432048" cy="432049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en-GB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Owal 11">
            <a:extLst>
              <a:ext uri="{FF2B5EF4-FFF2-40B4-BE49-F238E27FC236}">
                <a16:creationId xmlns:a16="http://schemas.microsoft.com/office/drawing/2014/main" id="{74B82F0C-2CAF-44F4-8127-F9DD32ECA0B7}"/>
              </a:ext>
            </a:extLst>
          </p:cNvPr>
          <p:cNvSpPr/>
          <p:nvPr/>
        </p:nvSpPr>
        <p:spPr>
          <a:xfrm>
            <a:off x="1788477" y="1687064"/>
            <a:ext cx="648792" cy="47322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12</a:t>
            </a:r>
            <a:endParaRPr lang="en-GB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Owal 28">
            <a:extLst>
              <a:ext uri="{FF2B5EF4-FFF2-40B4-BE49-F238E27FC236}">
                <a16:creationId xmlns:a16="http://schemas.microsoft.com/office/drawing/2014/main" id="{5459CFF7-B66F-4909-A7A3-C84A2EF79D37}"/>
              </a:ext>
            </a:extLst>
          </p:cNvPr>
          <p:cNvSpPr/>
          <p:nvPr/>
        </p:nvSpPr>
        <p:spPr>
          <a:xfrm>
            <a:off x="2525394" y="1687064"/>
            <a:ext cx="648792" cy="47322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10</a:t>
            </a:r>
            <a:endParaRPr lang="en-GB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Owal 30">
            <a:extLst>
              <a:ext uri="{FF2B5EF4-FFF2-40B4-BE49-F238E27FC236}">
                <a16:creationId xmlns:a16="http://schemas.microsoft.com/office/drawing/2014/main" id="{996D1B87-9BD7-406B-9F9E-4FEAF7C7016A}"/>
              </a:ext>
            </a:extLst>
          </p:cNvPr>
          <p:cNvSpPr/>
          <p:nvPr/>
        </p:nvSpPr>
        <p:spPr>
          <a:xfrm>
            <a:off x="1068517" y="2411171"/>
            <a:ext cx="648792" cy="47322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16</a:t>
            </a:r>
            <a:endParaRPr lang="en-GB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Owal 32">
            <a:extLst>
              <a:ext uri="{FF2B5EF4-FFF2-40B4-BE49-F238E27FC236}">
                <a16:creationId xmlns:a16="http://schemas.microsoft.com/office/drawing/2014/main" id="{7249A6D1-DE1E-410E-BA34-8CDA0FF6619B}"/>
              </a:ext>
            </a:extLst>
          </p:cNvPr>
          <p:cNvSpPr/>
          <p:nvPr/>
        </p:nvSpPr>
        <p:spPr>
          <a:xfrm>
            <a:off x="2513501" y="3147814"/>
            <a:ext cx="648792" cy="47322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14</a:t>
            </a:r>
            <a:endParaRPr lang="en-GB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" name="Owal 34">
            <a:extLst>
              <a:ext uri="{FF2B5EF4-FFF2-40B4-BE49-F238E27FC236}">
                <a16:creationId xmlns:a16="http://schemas.microsoft.com/office/drawing/2014/main" id="{72E0BC95-B826-445E-B78F-5EC51037989B}"/>
              </a:ext>
            </a:extLst>
          </p:cNvPr>
          <p:cNvSpPr/>
          <p:nvPr/>
        </p:nvSpPr>
        <p:spPr>
          <a:xfrm>
            <a:off x="2525394" y="2420545"/>
            <a:ext cx="648792" cy="47322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</a:t>
            </a:r>
            <a:endParaRPr lang="en-GB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7" name="Owal 36">
            <a:extLst>
              <a:ext uri="{FF2B5EF4-FFF2-40B4-BE49-F238E27FC236}">
                <a16:creationId xmlns:a16="http://schemas.microsoft.com/office/drawing/2014/main" id="{C82D1FBB-0AC8-4D2D-BE5B-57B804F20A4A}"/>
              </a:ext>
            </a:extLst>
          </p:cNvPr>
          <p:cNvSpPr/>
          <p:nvPr/>
        </p:nvSpPr>
        <p:spPr>
          <a:xfrm>
            <a:off x="1781960" y="3147814"/>
            <a:ext cx="648792" cy="47322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  <a:endParaRPr lang="en-GB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Owal 38">
            <a:extLst>
              <a:ext uri="{FF2B5EF4-FFF2-40B4-BE49-F238E27FC236}">
                <a16:creationId xmlns:a16="http://schemas.microsoft.com/office/drawing/2014/main" id="{F1976DED-4B7B-4522-A735-9F77FC574A49}"/>
              </a:ext>
            </a:extLst>
          </p:cNvPr>
          <p:cNvSpPr/>
          <p:nvPr/>
        </p:nvSpPr>
        <p:spPr>
          <a:xfrm>
            <a:off x="1068517" y="3147814"/>
            <a:ext cx="648792" cy="47322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</a:t>
            </a:r>
            <a:endParaRPr lang="en-GB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mc:AlternateContent xmlns:mc="http://schemas.openxmlformats.org/markup-compatibility/2006" xmlns:am3d="http://schemas.microsoft.com/office/drawing/2017/model3d">
        <mc:Choice Requires="am3d">
          <p:graphicFrame>
            <p:nvGraphicFramePr>
              <p:cNvPr id="14" name="Model 3D 13" descr="Thumbs Up Emoji">
                <a:extLst>
                  <a:ext uri="{FF2B5EF4-FFF2-40B4-BE49-F238E27FC236}">
                    <a16:creationId xmlns:a16="http://schemas.microsoft.com/office/drawing/2014/main" id="{264114AE-576A-408D-AA35-BDFA8970360C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604473662"/>
                  </p:ext>
                </p:extLst>
              </p:nvPr>
            </p:nvGraphicFramePr>
            <p:xfrm>
              <a:off x="5146179" y="3453557"/>
              <a:ext cx="930579" cy="1253433"/>
            </p:xfrm>
            <a:graphic>
              <a:graphicData uri="http://schemas.microsoft.com/office/drawing/2017/model3d">
                <am3d:model3d r:embed="rId3">
                  <am3d:spPr>
                    <a:xfrm>
                      <a:off x="0" y="0"/>
                      <a:ext cx="930579" cy="1253433"/>
                    </a:xfrm>
                    <a:prstGeom prst="rect">
                      <a:avLst/>
                    </a:prstGeom>
                  </am3d:spPr>
                  <am3d:camera>
                    <am3d:pos x="0" y="0" z="66308073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01511" d="1000000"/>
                    <am3d:preTrans dx="-824025" dy="-17929067" dz="-2192431"/>
                    <am3d:scale>
                      <am3d:sx n="1000000" d="1000000"/>
                      <am3d:sy n="1000000" d="1000000"/>
                      <am3d:sz n="1000000" d="1000000"/>
                    </am3d:scale>
                    <am3d:rot ax="9529237" ay="-3723558" az="-9666258"/>
                    <am3d:postTrans dx="0" dy="0" dz="0"/>
                  </am3d:trans>
                  <am3d:raster rName="Office3DRenderer" rVer="16.0.8326">
                    <am3d:blip r:embed="rId4"/>
                  </am3d:raster>
                  <am3d:objViewport viewportSz="1481330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 xmlns="">
          <p:pic>
            <p:nvPicPr>
              <p:cNvPr id="14" name="Model 3D 13" descr="Thumbs Up Emoji">
                <a:extLst>
                  <a:ext uri="{FF2B5EF4-FFF2-40B4-BE49-F238E27FC236}">
                    <a16:creationId xmlns:a16="http://schemas.microsoft.com/office/drawing/2014/main" id="{264114AE-576A-408D-AA35-BDFA8970360C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146179" y="3453557"/>
                <a:ext cx="930579" cy="1253433"/>
              </a:xfrm>
              <a:prstGeom prst="rect">
                <a:avLst/>
              </a:prstGeom>
            </p:spPr>
          </p:pic>
        </mc:Fallback>
      </mc:AlternateContent>
      <p:sp>
        <p:nvSpPr>
          <p:cNvPr id="15" name="Owal 14">
            <a:extLst>
              <a:ext uri="{FF2B5EF4-FFF2-40B4-BE49-F238E27FC236}">
                <a16:creationId xmlns:a16="http://schemas.microsoft.com/office/drawing/2014/main" id="{64A2F5C2-A84F-4872-9FB3-16B8BB4462E7}"/>
              </a:ext>
            </a:extLst>
          </p:cNvPr>
          <p:cNvSpPr/>
          <p:nvPr/>
        </p:nvSpPr>
        <p:spPr>
          <a:xfrm>
            <a:off x="5940152" y="3761351"/>
            <a:ext cx="1140410" cy="94564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Suma</a:t>
            </a:r>
            <a:br>
              <a:rPr lang="pl-PL" sz="2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pl-PL" sz="2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24</a:t>
            </a:r>
            <a:endParaRPr lang="en-GB" sz="2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857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29" grpId="0" animBg="1"/>
      <p:bldP spid="31" grpId="0" animBg="1"/>
      <p:bldP spid="33" grpId="0" animBg="1"/>
      <p:bldP spid="35" grpId="0" animBg="1"/>
      <p:bldP spid="37" grpId="0" animBg="1"/>
      <p:bldP spid="39" grpId="0" animBg="1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1">
            <a:extLst>
              <a:ext uri="{FF2B5EF4-FFF2-40B4-BE49-F238E27FC236}">
                <a16:creationId xmlns:a16="http://schemas.microsoft.com/office/drawing/2014/main" id="{118982CE-4ECD-48A0-8115-5EDB4B5F899D}"/>
              </a:ext>
            </a:extLst>
          </p:cNvPr>
          <p:cNvSpPr txBox="1">
            <a:spLocks/>
          </p:cNvSpPr>
          <p:nvPr/>
        </p:nvSpPr>
        <p:spPr>
          <a:xfrm>
            <a:off x="457200" y="531727"/>
            <a:ext cx="8229600" cy="507701"/>
          </a:xfrm>
          <a:prstGeom prst="rect">
            <a:avLst/>
          </a:prstGeom>
          <a:solidFill>
            <a:srgbClr val="D59097"/>
          </a:solidFill>
          <a:ln>
            <a:noFill/>
          </a:ln>
        </p:spPr>
        <p:txBody>
          <a:bodyPr vert="horz" wrap="square" lIns="91440" tIns="45720" rIns="91440" bIns="45720" anchor="ctr" anchorCtr="1" compatLnSpc="1"/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l-PL" sz="3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r>
              <a:rPr lang="pl-PL" dirty="0">
                <a:solidFill>
                  <a:schemeClr val="bg1"/>
                </a:solidFill>
              </a:rPr>
              <a:t>Magiczny kwadrat: 5X5</a:t>
            </a: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8FB79194-CBA3-474A-B220-98CDF7BF486A}"/>
              </a:ext>
            </a:extLst>
          </p:cNvPr>
          <p:cNvSpPr/>
          <p:nvPr/>
        </p:nvSpPr>
        <p:spPr>
          <a:xfrm>
            <a:off x="714893" y="1563638"/>
            <a:ext cx="16655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altLang="pl-PL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Kwadrat 5x5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2B6E1273-212E-4528-B0AA-D1B44570E8D9}"/>
              </a:ext>
            </a:extLst>
          </p:cNvPr>
          <p:cNvSpPr/>
          <p:nvPr/>
        </p:nvSpPr>
        <p:spPr>
          <a:xfrm>
            <a:off x="2699792" y="1563638"/>
            <a:ext cx="61206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altLang="pl-PL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 czym polega magia tego kwadratu? Sprawdź:</a:t>
            </a:r>
          </a:p>
          <a:p>
            <a:endParaRPr lang="pl-PL" altLang="pl-PL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pole tekstowe 16">
            <a:extLst>
              <a:ext uri="{FF2B5EF4-FFF2-40B4-BE49-F238E27FC236}">
                <a16:creationId xmlns:a16="http://schemas.microsoft.com/office/drawing/2014/main" id="{15323BFD-79AD-473D-A997-EDEC9811A9E7}"/>
              </a:ext>
            </a:extLst>
          </p:cNvPr>
          <p:cNvSpPr txBox="1"/>
          <p:nvPr/>
        </p:nvSpPr>
        <p:spPr>
          <a:xfrm>
            <a:off x="3038672" y="3365823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pl-PL" altLang="pl-PL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Suma liczby po przekątnej?</a:t>
            </a:r>
          </a:p>
        </p:txBody>
      </p: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5E76AC16-D4F6-4BC1-BBC2-DAAD5D1BDB31}"/>
              </a:ext>
            </a:extLst>
          </p:cNvPr>
          <p:cNvSpPr txBox="1"/>
          <p:nvPr/>
        </p:nvSpPr>
        <p:spPr>
          <a:xfrm>
            <a:off x="3038672" y="2058474"/>
            <a:ext cx="54006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pl-PL" altLang="pl-PL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Ile wynosi suma liczb w rzędach poziomo (wierszach)?</a:t>
            </a:r>
          </a:p>
        </p:txBody>
      </p: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68C49AB5-8321-48D4-A085-21AA685DD758}"/>
              </a:ext>
            </a:extLst>
          </p:cNvPr>
          <p:cNvSpPr txBox="1"/>
          <p:nvPr/>
        </p:nvSpPr>
        <p:spPr>
          <a:xfrm>
            <a:off x="3038672" y="2719492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pl-PL" altLang="pl-PL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Ile wynosi suma liczb w rzędach pionowo (kolumny)?</a:t>
            </a:r>
          </a:p>
        </p:txBody>
      </p:sp>
      <mc:AlternateContent xmlns:mc="http://schemas.openxmlformats.org/markup-compatibility/2006" xmlns:am3d="http://schemas.microsoft.com/office/drawing/2017/model3d">
        <mc:Choice Requires="am3d">
          <p:graphicFrame>
            <p:nvGraphicFramePr>
              <p:cNvPr id="20" name="Model 3D 19" descr="Thumbs Up Emoji">
                <a:extLst>
                  <a:ext uri="{FF2B5EF4-FFF2-40B4-BE49-F238E27FC236}">
                    <a16:creationId xmlns:a16="http://schemas.microsoft.com/office/drawing/2014/main" id="{AA64B1AD-77C9-4DC4-84E8-00BF1C159204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635598436"/>
                  </p:ext>
                </p:extLst>
              </p:nvPr>
            </p:nvGraphicFramePr>
            <p:xfrm>
              <a:off x="3065011" y="3684335"/>
              <a:ext cx="930580" cy="1253434"/>
            </p:xfrm>
            <a:graphic>
              <a:graphicData uri="http://schemas.microsoft.com/office/drawing/2017/model3d">
                <am3d:model3d r:embed="rId3">
                  <am3d:spPr>
                    <a:xfrm>
                      <a:off x="0" y="0"/>
                      <a:ext cx="930580" cy="1253434"/>
                    </a:xfrm>
                    <a:prstGeom prst="rect">
                      <a:avLst/>
                    </a:prstGeom>
                  </am3d:spPr>
                  <am3d:camera>
                    <am3d:pos x="0" y="0" z="66308073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01511" d="1000000"/>
                    <am3d:preTrans dx="-824025" dy="-17929067" dz="-2192431"/>
                    <am3d:scale>
                      <am3d:sx n="1000000" d="1000000"/>
                      <am3d:sy n="1000000" d="1000000"/>
                      <am3d:sz n="1000000" d="1000000"/>
                    </am3d:scale>
                    <am3d:rot ax="9529237" ay="-3723558" az="-9666258"/>
                    <am3d:postTrans dx="0" dy="0" dz="0"/>
                  </am3d:trans>
                  <am3d:raster rName="Office3DRenderer" rVer="16.0.8326">
                    <am3d:blip r:embed="rId4"/>
                  </am3d:raster>
                  <am3d:objViewport viewportSz="1481331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 xmlns="">
          <p:pic>
            <p:nvPicPr>
              <p:cNvPr id="20" name="Model 3D 19" descr="Thumbs Up Emoji">
                <a:extLst>
                  <a:ext uri="{FF2B5EF4-FFF2-40B4-BE49-F238E27FC236}">
                    <a16:creationId xmlns:a16="http://schemas.microsoft.com/office/drawing/2014/main" id="{AA64B1AD-77C9-4DC4-84E8-00BF1C15920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065011" y="3684335"/>
                <a:ext cx="930580" cy="125343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am3d="http://schemas.microsoft.com/office/drawing/2017/model3d">
        <mc:Choice Requires="am3d">
          <p:graphicFrame>
            <p:nvGraphicFramePr>
              <p:cNvPr id="21" name="Model 3D 20" descr="Thumbs Down Emoji">
                <a:extLst>
                  <a:ext uri="{FF2B5EF4-FFF2-40B4-BE49-F238E27FC236}">
                    <a16:creationId xmlns:a16="http://schemas.microsoft.com/office/drawing/2014/main" id="{1184763A-A422-40B7-853C-DA77F411227E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889146699"/>
                  </p:ext>
                </p:extLst>
              </p:nvPr>
            </p:nvGraphicFramePr>
            <p:xfrm>
              <a:off x="6134355" y="3911553"/>
              <a:ext cx="884377" cy="982507"/>
            </p:xfrm>
            <a:graphic>
              <a:graphicData uri="http://schemas.microsoft.com/office/drawing/2017/model3d">
                <am3d:model3d r:embed="rId6">
                  <am3d:spPr>
                    <a:xfrm>
                      <a:off x="0" y="0"/>
                      <a:ext cx="884377" cy="982507"/>
                    </a:xfrm>
                    <a:prstGeom prst="rect">
                      <a:avLst/>
                    </a:prstGeom>
                  </am3d:spPr>
                  <am3d:camera>
                    <am3d:pos x="0" y="0" z="66308073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01511" d="1000000"/>
                    <am3d:preTrans dx="-1477901" dy="-18000000" dz="-2192431"/>
                    <am3d:scale>
                      <am3d:sx n="1000000" d="1000000"/>
                      <am3d:sy n="1000000" d="1000000"/>
                      <am3d:sz n="1000000" d="1000000"/>
                    </am3d:scale>
                    <am3d:rot ax="9461444" ay="3404811" az="9663694"/>
                    <am3d:postTrans dx="0" dy="0" dz="0"/>
                  </am3d:trans>
                  <am3d:raster rName="Office3DRenderer" rVer="16.0.8326">
                    <am3d:blip r:embed="rId7"/>
                  </am3d:raster>
                  <am3d:objViewport viewportSz="1321811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 xmlns="">
          <p:pic>
            <p:nvPicPr>
              <p:cNvPr id="21" name="Model 3D 20" descr="Thumbs Down Emoji">
                <a:extLst>
                  <a:ext uri="{FF2B5EF4-FFF2-40B4-BE49-F238E27FC236}">
                    <a16:creationId xmlns:a16="http://schemas.microsoft.com/office/drawing/2014/main" id="{1184763A-A422-40B7-853C-DA77F411227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134355" y="3911553"/>
                <a:ext cx="884377" cy="982507"/>
              </a:xfrm>
              <a:prstGeom prst="rect">
                <a:avLst/>
              </a:prstGeom>
            </p:spPr>
          </p:pic>
        </mc:Fallback>
      </mc:AlternateContent>
      <p:sp>
        <p:nvSpPr>
          <p:cNvPr id="22" name="Owal 21">
            <a:extLst>
              <a:ext uri="{FF2B5EF4-FFF2-40B4-BE49-F238E27FC236}">
                <a16:creationId xmlns:a16="http://schemas.microsoft.com/office/drawing/2014/main" id="{46DBF66B-2DFB-43B3-A965-C0DDF3A43A2A}"/>
              </a:ext>
            </a:extLst>
          </p:cNvPr>
          <p:cNvSpPr/>
          <p:nvPr/>
        </p:nvSpPr>
        <p:spPr>
          <a:xfrm>
            <a:off x="3581172" y="3948421"/>
            <a:ext cx="1140410" cy="94564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65</a:t>
            </a:r>
            <a:endParaRPr lang="en-GB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3" name="Owal 22">
            <a:extLst>
              <a:ext uri="{FF2B5EF4-FFF2-40B4-BE49-F238E27FC236}">
                <a16:creationId xmlns:a16="http://schemas.microsoft.com/office/drawing/2014/main" id="{DECF0694-6CC4-428F-99D1-47F0D407B848}"/>
              </a:ext>
            </a:extLst>
          </p:cNvPr>
          <p:cNvSpPr/>
          <p:nvPr/>
        </p:nvSpPr>
        <p:spPr>
          <a:xfrm>
            <a:off x="4860032" y="3863642"/>
            <a:ext cx="1440160" cy="94564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Inna niż 65</a:t>
            </a:r>
            <a:endParaRPr lang="en-GB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" name="Obraz 1">
            <a:extLst>
              <a:ext uri="{FF2B5EF4-FFF2-40B4-BE49-F238E27FC236}">
                <a16:creationId xmlns:a16="http://schemas.microsoft.com/office/drawing/2014/main" id="{5235DF53-791A-446A-B45E-76382121EDD3}"/>
              </a:ext>
            </a:extLst>
          </p:cNvPr>
          <p:cNvPicPr/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451"/>
          <a:stretch/>
        </p:blipFill>
        <p:spPr bwMode="auto">
          <a:xfrm>
            <a:off x="624887" y="2058474"/>
            <a:ext cx="2413785" cy="241556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43577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1">
            <a:extLst>
              <a:ext uri="{FF2B5EF4-FFF2-40B4-BE49-F238E27FC236}">
                <a16:creationId xmlns:a16="http://schemas.microsoft.com/office/drawing/2014/main" id="{118982CE-4ECD-48A0-8115-5EDB4B5F899D}"/>
              </a:ext>
            </a:extLst>
          </p:cNvPr>
          <p:cNvSpPr txBox="1">
            <a:spLocks/>
          </p:cNvSpPr>
          <p:nvPr/>
        </p:nvSpPr>
        <p:spPr>
          <a:xfrm>
            <a:off x="457200" y="531727"/>
            <a:ext cx="8229600" cy="507701"/>
          </a:xfrm>
          <a:prstGeom prst="rect">
            <a:avLst/>
          </a:prstGeom>
          <a:solidFill>
            <a:srgbClr val="D59097"/>
          </a:solidFill>
          <a:ln>
            <a:noFill/>
          </a:ln>
        </p:spPr>
        <p:txBody>
          <a:bodyPr vert="horz" wrap="square" lIns="91440" tIns="45720" rIns="91440" bIns="45720" anchor="ctr" anchorCtr="1" compatLnSpc="1"/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l-PL" sz="3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r>
              <a:rPr lang="pl-PL" dirty="0">
                <a:solidFill>
                  <a:schemeClr val="bg1"/>
                </a:solidFill>
              </a:rPr>
              <a:t>Liczby pierwsze</a:t>
            </a:r>
          </a:p>
        </p:txBody>
      </p:sp>
      <p:pic>
        <p:nvPicPr>
          <p:cNvPr id="8" name="Grafika 7" descr="Klaps">
            <a:hlinkClick r:id="rId3"/>
            <a:extLst>
              <a:ext uri="{FF2B5EF4-FFF2-40B4-BE49-F238E27FC236}">
                <a16:creationId xmlns:a16="http://schemas.microsoft.com/office/drawing/2014/main" id="{8DA628D5-741E-437A-8B7B-D0AF66031B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43300" y="1563638"/>
            <a:ext cx="2257400" cy="22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228490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819</TotalTime>
  <Words>901</Words>
  <Application>Microsoft Office PowerPoint</Application>
  <PresentationFormat>Pokaz na ekranie (16:9)</PresentationFormat>
  <Paragraphs>194</Paragraphs>
  <Slides>12</Slides>
  <Notes>11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12</vt:i4>
      </vt:variant>
    </vt:vector>
  </HeadingPairs>
  <TitlesOfParts>
    <vt:vector size="19" baseType="lpstr">
      <vt:lpstr>Arial</vt:lpstr>
      <vt:lpstr>Calibri</vt:lpstr>
      <vt:lpstr>Symbol</vt:lpstr>
      <vt:lpstr>Times New Roman</vt:lpstr>
      <vt:lpstr>Verdana</vt:lpstr>
      <vt:lpstr>Wingdings</vt:lpstr>
      <vt:lpstr>Motyw pakietu Office</vt:lpstr>
      <vt:lpstr>Prezentacja programu PowerPoint</vt:lpstr>
      <vt:lpstr>Prezentacja programu PowerPoint</vt:lpstr>
      <vt:lpstr>Dlaczego 7 jest liczbą symboliczną?</vt:lpstr>
      <vt:lpstr>Prezentacja programu PowerPoint</vt:lpstr>
      <vt:lpstr>Prezentacja programu PowerPoint</vt:lpstr>
      <vt:lpstr>Magiczny kwadrat - ćwiczenie</vt:lpstr>
      <vt:lpstr>Magiczny kwadrat - ćwiczenie</vt:lpstr>
      <vt:lpstr>Prezentacja programu PowerPoint</vt:lpstr>
      <vt:lpstr>Prezentacja programu PowerPoint</vt:lpstr>
      <vt:lpstr>Prezentacja programu PowerPoint</vt:lpstr>
      <vt:lpstr>Liczby pierwsze - ćwiczenie</vt:lpstr>
      <vt:lpstr> Więcej inspiracji na stronie Programu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Edyta Miszczuk</dc:creator>
  <cp:lastModifiedBy>Dominika Kloch</cp:lastModifiedBy>
  <cp:revision>93</cp:revision>
  <dcterms:created xsi:type="dcterms:W3CDTF">2016-07-14T14:32:13Z</dcterms:created>
  <dcterms:modified xsi:type="dcterms:W3CDTF">2020-08-27T11:25:24Z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BPSKATEGORIA">
    <vt:lpwstr>Ogolnodostepny</vt:lpwstr>
  </property>
  <property fmtid="{D5CDD505-2E9C-101B-9397-08002B2CF9AE}" pid="3" name="BPSClassifiedBy">
    <vt:lpwstr>BANK\ewelina.jasinska;Ewelina Jasińska</vt:lpwstr>
  </property>
  <property fmtid="{D5CDD505-2E9C-101B-9397-08002B2CF9AE}" pid="4" name="BPSClassificationDate">
    <vt:lpwstr>636235426553972862</vt:lpwstr>
  </property>
</Properties>
</file>