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  <p:sldMasterId id="2147483703" r:id="rId2"/>
  </p:sldMasterIdLst>
  <p:notesMasterIdLst>
    <p:notesMasterId r:id="rId19"/>
  </p:notesMasterIdLst>
  <p:handoutMasterIdLst>
    <p:handoutMasterId r:id="rId20"/>
  </p:handoutMasterIdLst>
  <p:sldIdLst>
    <p:sldId id="256" r:id="rId3"/>
    <p:sldId id="318" r:id="rId4"/>
    <p:sldId id="310" r:id="rId5"/>
    <p:sldId id="308" r:id="rId6"/>
    <p:sldId id="337" r:id="rId7"/>
    <p:sldId id="338" r:id="rId8"/>
    <p:sldId id="340" r:id="rId9"/>
    <p:sldId id="311" r:id="rId10"/>
    <p:sldId id="344" r:id="rId11"/>
    <p:sldId id="350" r:id="rId12"/>
    <p:sldId id="345" r:id="rId13"/>
    <p:sldId id="346" r:id="rId14"/>
    <p:sldId id="347" r:id="rId15"/>
    <p:sldId id="348" r:id="rId16"/>
    <p:sldId id="312" r:id="rId17"/>
    <p:sldId id="279" r:id="rId18"/>
  </p:sldIdLst>
  <p:sldSz cx="9144000" cy="5143500" type="screen16x9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16A"/>
    <a:srgbClr val="404040"/>
    <a:srgbClr val="3E404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3177" autoAdjust="0"/>
  </p:normalViewPr>
  <p:slideViewPr>
    <p:cSldViewPr>
      <p:cViewPr varScale="1">
        <p:scale>
          <a:sx n="84" d="100"/>
          <a:sy n="84" d="100"/>
        </p:scale>
        <p:origin x="845" y="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C3219E81-771A-4F76-8406-ED2F187DF1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875790F-DA02-474F-8BFE-36021F1502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24D5772-38EA-42A0-B51C-AE32BC74E733}" type="datetimeFigureOut">
              <a:rPr lang="pl-PL"/>
              <a:pPr>
                <a:defRPr/>
              </a:pPr>
              <a:t>2020-08-26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DCC958A-C384-460B-B14F-2E52E170D6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3830C6-E328-4492-B0FC-4A7B3FA624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DD6972F-625F-4DE5-9BD7-C302303A445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52418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E3D40C0-332E-4E3F-AC89-2A5A1252C8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B86CCFD-76BB-4EAA-8FAF-698BD30A73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D476B9-B247-4459-9573-05884F6C23D9}" type="datetimeFigureOut">
              <a:rPr lang="pl-PL"/>
              <a:pPr>
                <a:defRPr/>
              </a:pPr>
              <a:t>2020-08-26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6F459AFA-BC58-419D-A51A-8A88A7C3DB6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29284792-2F17-4DF5-A4C1-3C7DB2AB97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Edytuj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E087545-6AA1-48DA-82B2-238974AC1A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67B6D21-B759-49C8-8F09-0383D50C76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BD7E2C5-4126-44AD-BF07-6E97E31F38A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92761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wiedzieć, że Program </a:t>
            </a:r>
            <a:r>
              <a:rPr lang="pl-PL" dirty="0" err="1"/>
              <a:t>TalentowiSKO</a:t>
            </a:r>
            <a:r>
              <a:rPr lang="pl-PL" dirty="0"/>
              <a:t> jest rozszerzeniem dotychczasowych działań Banków Spółdzielczych realizowanych w ramach Szkolnych Kas Oszczędności. Jego celem jest rozwijanie talentów wśród dzieci i młodzieży poprzez promowanie dobrych nawyków w zakresie oszczędzania i przedsiębiorczości. Programem objęci są uczniowie szkół podstawowych i ponadpodstawowych w całej Polsce.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Zapraszamy do prezentacji filmu o Programie </a:t>
            </a:r>
            <a:r>
              <a:rPr lang="pl-PL" dirty="0" err="1"/>
              <a:t>TalentowiSKO</a:t>
            </a:r>
            <a:r>
              <a:rPr lang="pl-PL" dirty="0"/>
              <a:t>, który dostępny jest pod adresem: </a:t>
            </a:r>
          </a:p>
          <a:p>
            <a:r>
              <a:rPr lang="pl-PL" dirty="0"/>
              <a:t>https://www.youtube.com/watch?v=mFd9zyLG_sM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67540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Podpowiedź: Kolejna liczba naturalna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78933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Podpowiedź: mianownik x2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73991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Rozwiązanie: 59, ciąg malejący o 3</a:t>
            </a:r>
            <a:endParaRPr kumimoji="0" lang="pl-P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529891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Rozwiązanie: 243, potęga liczby 3</a:t>
            </a:r>
            <a:endParaRPr kumimoji="0" lang="pl-P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55896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Rozwiązanie: 36, kolejne liczby pierwsze do kwadratu</a:t>
            </a:r>
            <a:endParaRPr kumimoji="0" lang="pl-P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35057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ymbol zastępczy obrazu slajdu 1">
            <a:extLst>
              <a:ext uri="{FF2B5EF4-FFF2-40B4-BE49-F238E27FC236}">
                <a16:creationId xmlns:a16="http://schemas.microsoft.com/office/drawing/2014/main" id="{83FC10C1-5954-4EA1-8EEF-0A710B241B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Symbol zastępczy notatek 2">
            <a:extLst>
              <a:ext uri="{FF2B5EF4-FFF2-40B4-BE49-F238E27FC236}">
                <a16:creationId xmlns:a16="http://schemas.microsoft.com/office/drawing/2014/main" id="{8A212D85-97E3-4A9A-94DE-1B659A612A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 dirty="0"/>
              <a:t>Po więcej zadań i ciekawostek można odesłać uczniów do artykułów.</a:t>
            </a:r>
          </a:p>
        </p:txBody>
      </p:sp>
      <p:sp>
        <p:nvSpPr>
          <p:cNvPr id="20484" name="Symbol zastępczy numeru slajdu 3">
            <a:extLst>
              <a:ext uri="{FF2B5EF4-FFF2-40B4-BE49-F238E27FC236}">
                <a16:creationId xmlns:a16="http://schemas.microsoft.com/office/drawing/2014/main" id="{879421AD-873E-4549-8FBA-A56BDC460D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0E02AAD-750B-4954-B1A0-EC98B7DB72DF}" type="slidenum">
              <a:rPr lang="pl-PL" altLang="pl-PL"/>
              <a:pPr/>
              <a:t>15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Warto nawiązać do tego, że umiejętność liczenia jest nie tylko niezbędna w codziennym życiu, ale też może być zabawą i frajdą, np. podczas rozwiązywania krzyżówek, łamigłówek itp.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36740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EBBDEE52-470D-4848-B671-38F89173B37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A56D25B7-DD1B-4AED-ABDF-B90EFFEEBF6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 dirty="0"/>
              <a:t>Nauczyciel wyjaśnia, że to kwadratowa plansza podzielona na dziewięć identycznych kwadratów 3x3 – w każdym z nich znajduje się dziewięć komórek. </a:t>
            </a:r>
          </a:p>
          <a:p>
            <a:r>
              <a:rPr lang="pl-PL" altLang="pl-PL" dirty="0"/>
              <a:t>Zaprasza do obejrzenia filmu instruktażowego.</a:t>
            </a:r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E515035A-63E3-4E7D-9D32-1833705049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3D35EF0-8318-4A04-98B2-459512C1EB79}" type="slidenum">
              <a:rPr lang="pl-PL" altLang="pl-PL"/>
              <a:pPr/>
              <a:t>3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 dirty="0"/>
          </a:p>
          <a:p>
            <a:endParaRPr lang="pl-PL" alt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7542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Opcja nr 1 - uczniowie otrzymują karty pracy</a:t>
            </a:r>
          </a:p>
          <a:p>
            <a:r>
              <a:rPr lang="pl-PL" dirty="0"/>
              <a:t>Opcja nr 2 - uczniowie przepisują schemat sudoku do zeszytów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084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Nauczyciel prosi uczniów o podanie rozwiązania i uzasadnienia.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0756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75188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4055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Podpowiedź:</a:t>
            </a:r>
          </a:p>
          <a:p>
            <a:endParaRPr lang="pl-PL" dirty="0"/>
          </a:p>
          <a:p>
            <a:r>
              <a:rPr lang="pl-PL" dirty="0"/>
              <a:t>Liczba x2</a:t>
            </a:r>
          </a:p>
          <a:p>
            <a:r>
              <a:rPr lang="pl-PL" dirty="0"/>
              <a:t>Liczba +5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4714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24D8233-F337-445A-9B58-A7510A6D66E7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2CFF4-3DCF-432F-B846-08F0E5AACA82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1ED5D5F-CA11-4A3F-AAA7-7D2977E1FBF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29E1873-9862-43ED-99FC-AA481027146F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B92A1-5BF4-4D7B-9145-804B3EA5ACE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34892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7E3AE35C-166D-45F2-8ABF-057226FC150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4CCE6-CF85-4709-B1FE-40C1ED078CE3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FF14F6C7-4E0D-4481-9117-5564EE3B1A6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C669AC02-39C1-4B2F-9998-4DD21F29924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19766-A165-449A-9D30-B9A62E16ED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1273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355C2F-CA0F-49AB-AD0B-926D4CAB298A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D0516-B25D-428A-9957-25A179FEE1DA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7302300-335A-418B-9751-9B27DD965F19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976593-8BC7-4AC5-A51F-D470F395CC5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491D3-6B1C-439F-B0C9-9E1FE231366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46605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082B09-AC34-4E36-AC0B-8A801A3203C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58BF6-35CA-464C-91DF-189C86B6BB6A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2C0B1A-3C67-4D02-B46E-6A52FA374C2F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8635EBC-B2BA-4C49-AAE0-1D75782AB8AD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77A0D-C6CD-42D2-9CC3-1A6637B2FD8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82896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2F30F7C0-9E52-47C6-9F09-901CA002AB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20316F68-C1CB-4192-9157-A16AC7957EC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9A1D9-EF08-45EA-B66C-177DBC91D534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E8E126ED-6171-4CF1-87F8-B7776791C8E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6C7F7CCC-49F0-4B8D-93F3-3C964929CBC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BDE686-618E-4211-AEE0-2867ABDFCBF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6050109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6">
            <a:extLst>
              <a:ext uri="{FF2B5EF4-FFF2-40B4-BE49-F238E27FC236}">
                <a16:creationId xmlns:a16="http://schemas.microsoft.com/office/drawing/2014/main" id="{B5CA9C0D-61B8-414E-89DD-3FA141B7A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555525"/>
            <a:ext cx="8229600" cy="507701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46B9F1CE-8A88-41B6-A46A-63E6FF99D75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1E3A0-5385-47E2-84F8-E7EC8B45BE60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2D90579A-D00B-4F96-A26D-106F805D055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51EFD92F-A9F3-4830-8724-3EDAE812BE96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17A714-E7C3-4A68-8FB9-718B2E8A75F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804356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984A67D-B888-41F7-8DA6-5A7E36E3EE0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D79CA-6D5B-432E-8519-FE6DC89DB23F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18C0329-617E-43E6-9A69-7EFF2D5E203D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0E0B31C-9193-494C-9238-961996FB735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7150-80CA-4A4F-9292-FC3830B05DA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75536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317F7884-6C3C-43F0-B425-1244FB2B27F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E59F3-AA68-4338-A72C-4EEE408D2143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80FFE78B-4211-4C4F-B5A6-B47D2C3D3BD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07A5DC97-911B-412E-98F8-16AB6FFD6EBA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036D3-7ACE-48F2-ADCD-B1D617D2E01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60429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>
            <a:extLst>
              <a:ext uri="{FF2B5EF4-FFF2-40B4-BE49-F238E27FC236}">
                <a16:creationId xmlns:a16="http://schemas.microsoft.com/office/drawing/2014/main" id="{A714C247-DD4A-4110-99C5-41884F50AE0A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27E65-B965-449A-A6EE-430D260A0CB2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6FF6410C-BD5F-4F70-9F86-3FDBC84441F0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29B4F4B4-494A-4886-8ABA-9975F3FD9AC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AF429-87F9-4BD5-9AA6-E018E94C77E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0703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8FA2977B-D489-4599-A6E8-529C12AE60C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C2D24-7D51-4558-8FBE-394489CB9CAA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0297E40A-220D-4CC5-A37F-91D0AD4361F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44AA7EB2-CB00-4286-9931-0B445B4C4D0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522B3-0721-4E6C-8329-01FB663F328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41754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>
            <a:extLst>
              <a:ext uri="{FF2B5EF4-FFF2-40B4-BE49-F238E27FC236}">
                <a16:creationId xmlns:a16="http://schemas.microsoft.com/office/drawing/2014/main" id="{C24DBBB1-EDE4-43BC-92EA-2DFD91EFB911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B10E1-19C9-4B9D-89B5-B147A9E6F32C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3" name="Symbol zastępczy stopki 4">
            <a:extLst>
              <a:ext uri="{FF2B5EF4-FFF2-40B4-BE49-F238E27FC236}">
                <a16:creationId xmlns:a16="http://schemas.microsoft.com/office/drawing/2014/main" id="{5D9A4290-A1F2-4413-BD03-1500A1D7737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ymbol zastępczy numeru slajdu 5">
            <a:extLst>
              <a:ext uri="{FF2B5EF4-FFF2-40B4-BE49-F238E27FC236}">
                <a16:creationId xmlns:a16="http://schemas.microsoft.com/office/drawing/2014/main" id="{7F4153A7-3A9A-4E4C-8F1E-F4F40DE6653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902D8-6944-4D49-97D3-6C7F0B1C3CE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1835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6608A6FD-2310-409C-BA12-AFB819E7D1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E1985315-ED42-416C-9ED0-8501E1F08F2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173BC-9E34-4108-B018-7356ADC65F87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4AA8C9B8-354E-4295-952E-AEE30EC0D40A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AD7DC29C-28F3-49AF-9E0A-43FCBEA6844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C90883-7028-414B-9035-E7D02DFD2AA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09031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6AC79DF4-DECA-4C2B-AD5B-C1319D37A489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C0FFA-4323-4E8A-B601-7017FD42EB59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2F04B21F-F5FA-4403-8180-CED6EC0473C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5C5DA8F1-890A-4ADA-9248-722E2E5FAFA2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9CC41-BCB8-4BA3-9030-3D28A558A2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73384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51544150-CFB1-41A2-A58B-E9D8C213BD1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A1B1E-FE93-4D63-8174-79BC6688B857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92703C8E-90BB-4BF4-BE82-29F10885572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B480B1B9-D9FB-4ED3-A0B3-68AD9291DDDF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A6F1D-D207-4819-92B6-D74520ED057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21236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F81774-12C0-4CFA-A25D-ABA85E042A82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819A6-54EA-4D40-8EB1-60EA63D36642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B056AC9-60CE-42CD-8673-4BF25BAA54E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5859F6-E14F-4EDB-845B-55A2899C75F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71FF-DBCE-4E7C-8DD1-6E86D23E038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04526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E3EABFE-8CB4-48E0-9439-FB3EEBF63E0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995E-39ED-47FC-962E-A8D6B5E84D51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68B6CB2-0E11-4672-8CC4-296AC637022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132AD1E-780A-4406-AD20-6F5938F8B270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6931F-775D-4604-9576-7479093328C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370392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98BADBA2-4E24-4BFC-A4F2-01D8C13761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1203D78B-073D-4C98-9CE9-A7CE9CD12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BC1F-C0E0-48DC-A958-BC0F08B1966A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F385304E-BA5A-4459-B4D8-F4AFC167F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D211C00D-530C-470B-BF98-20C8BDA3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4BA2D6-BCC7-46A4-9B66-0441D61D68B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91091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7E24FADC-D8D7-4A00-A413-71B2A3E7CB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C757AA71-538A-406F-A352-D2443B7C1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FC68-A10F-41DC-A89F-FE59DC7112F9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21F5F913-EA72-4E9D-A8AD-22DF9395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319F1DD0-48BC-4BD7-BC6F-2732530A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52FAE5-8CC4-44FC-B7DF-015F58877B6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87099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7ADC4D-C1B2-40B7-A46A-020D755CAA7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D222F-B4EA-4C74-90A3-F453A9F9A7F6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33AA0E3-198D-4E53-9BDE-5E48AF7E7AB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246763-8400-4560-97A9-2C5E23683F4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43C7E-D1BA-4D4E-B693-2046DC054B2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873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12CF91DA-D560-436D-A16F-DE63AB981FC5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1203-663B-4B84-9199-D8CE8437C9B4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3116AF49-E117-4341-9ADF-3F0298B48CF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179F96BB-DDC2-45B9-85C6-2AE0B52CF252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A9E26-97DE-4092-9404-271E3B6A034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4902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>
            <a:extLst>
              <a:ext uri="{FF2B5EF4-FFF2-40B4-BE49-F238E27FC236}">
                <a16:creationId xmlns:a16="http://schemas.microsoft.com/office/drawing/2014/main" id="{C8D866BC-7761-4797-B22F-AF76E2AEA67F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56C24-05F3-4976-9523-36FDAF371118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FA22AB49-88EB-4C72-8DE1-C3227CC7BD4F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8F190BB6-FF57-4FF7-9A0B-69D84B46E502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E4AC6-B6C6-41AE-B2AB-CB7A5FDB6C3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57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A0CE69A9-EB05-454D-BE39-D8929CBAE21A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31B1E-1212-4234-8A46-AF244EF0EEFB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376D42CB-771B-4F5B-8154-783274206CF7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A3A508AC-BF1B-4856-ADC6-9012E9712002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31FA9-E132-48BD-A78D-54D07A97339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3679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>
            <a:extLst>
              <a:ext uri="{FF2B5EF4-FFF2-40B4-BE49-F238E27FC236}">
                <a16:creationId xmlns:a16="http://schemas.microsoft.com/office/drawing/2014/main" id="{C5948013-0357-42F6-9BB2-C55D24D3B3D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AD087-3F08-47E7-B6E2-5B64F9E6885B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3" name="Symbol zastępczy stopki 4">
            <a:extLst>
              <a:ext uri="{FF2B5EF4-FFF2-40B4-BE49-F238E27FC236}">
                <a16:creationId xmlns:a16="http://schemas.microsoft.com/office/drawing/2014/main" id="{FCCBC34A-AFCD-4124-A4AB-4BE70C7C73D2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ymbol zastępczy numeru slajdu 5">
            <a:extLst>
              <a:ext uri="{FF2B5EF4-FFF2-40B4-BE49-F238E27FC236}">
                <a16:creationId xmlns:a16="http://schemas.microsoft.com/office/drawing/2014/main" id="{BE19D3BE-968E-4701-94D1-79923BB4EA9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7C6E-7E57-43FB-BD88-DD0B51B0B39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3103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9E404A76-EAE2-49C3-9B1F-2619B4CCC16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9731F-25A3-444A-8C8A-FC0A125EB77F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8D9E0060-5E8D-423E-AB8A-3D4A8B5EB55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2D415ED7-ACF4-4D8F-AE88-E5EFA5A1EBD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E9227-6A2C-4D23-B68E-63365810CDB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89240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>
            <a:extLst>
              <a:ext uri="{FF2B5EF4-FFF2-40B4-BE49-F238E27FC236}">
                <a16:creationId xmlns:a16="http://schemas.microsoft.com/office/drawing/2014/main" id="{ED3A4C9B-3998-48DC-8EB3-7A0AC3C7FD95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1027" name="Symbol zastępczy tekstu 2">
            <a:extLst>
              <a:ext uri="{FF2B5EF4-FFF2-40B4-BE49-F238E27FC236}">
                <a16:creationId xmlns:a16="http://schemas.microsoft.com/office/drawing/2014/main" id="{E714AF2A-1BF7-4B51-B4C0-39495F17933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0032AC1-B3AD-441D-A406-564DD8B514CD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F2562623-5E7A-470A-B35D-24086A3912AE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DFB2B08-356C-408B-ADF2-0BD076DE78A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54EE1AA-27C7-4BFA-80FE-E85C3BA1822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C2A751D-D5CF-4910-9C11-1DE92CFAA12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27" r:id="rId2"/>
    <p:sldLayoutId id="214748382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pl-PL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ymbol zastępczy tytułu 1">
            <a:extLst>
              <a:ext uri="{FF2B5EF4-FFF2-40B4-BE49-F238E27FC236}">
                <a16:creationId xmlns:a16="http://schemas.microsoft.com/office/drawing/2014/main" id="{61D93B81-7931-4E8E-B772-6DDE1D7865E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2051" name="Symbol zastępczy tekstu 2">
            <a:extLst>
              <a:ext uri="{FF2B5EF4-FFF2-40B4-BE49-F238E27FC236}">
                <a16:creationId xmlns:a16="http://schemas.microsoft.com/office/drawing/2014/main" id="{D6657C7F-A8A7-4EE0-9753-1363A6040E9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69D4286-9AE1-4B05-B637-4F56BBC65D1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FCE09F24-C4FB-4F52-B4CC-5EA7E4F37312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95911E-D71E-4FDE-AFC7-97E56E6BE72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FEF458-6E60-45B2-A129-7A95D5E901B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0FCE296-D2DB-4A4E-9457-B812334EF18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3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pl-PL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udoku.com/p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hyperlink" Target="https://facet.onet.pl/zagadki-na-logike-i-spostrzegawczosc-tylko-dla-bystrzakow/syg54qs" TargetMode="External"/><Relationship Id="rId4" Type="http://schemas.openxmlformats.org/officeDocument/2006/relationships/hyperlink" Target="https://www.focus.pl/artykul/najslynniejsze-lamiglowki-swiata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m67-ySAEpQ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FAE26A2C-9D96-404C-9A26-EC7342742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pole tekstowe 2">
            <a:extLst>
              <a:ext uri="{FF2B5EF4-FFF2-40B4-BE49-F238E27FC236}">
                <a16:creationId xmlns:a16="http://schemas.microsoft.com/office/drawing/2014/main" id="{3D8C0C06-4974-45E6-AB7A-0E17C634A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3148013"/>
            <a:ext cx="4824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pl-PL" altLang="pl-PL" sz="2800" b="1" dirty="0">
                <a:solidFill>
                  <a:srgbClr val="3E4040"/>
                </a:solidFill>
              </a:rPr>
              <a:t>Matematyczne łamigłówki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1, 2, 3, </a:t>
            </a:r>
            <a:r>
              <a:rPr lang="pl-PL" sz="4000" b="1" dirty="0">
                <a:solidFill>
                  <a:schemeClr val="accent2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4, 5, 6,</a:t>
            </a:r>
            <a:endParaRPr lang="pl-PL" sz="4000" b="1" dirty="0">
              <a:solidFill>
                <a:schemeClr val="accent2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7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2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1, 1/2</a:t>
            </a:r>
            <a:r>
              <a:rPr lang="pl-PL" sz="4000" b="1" dirty="0">
                <a:solidFill>
                  <a:schemeClr val="accent2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1/4 </a:t>
            </a: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,1/8, 1/16, 1/32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1/64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5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80, 77, 74, 71, 68, 65, 62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59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9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3, 9, 27, 81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243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2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1, 4, 9, 16, 25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36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>
            <a:extLst>
              <a:ext uri="{FF2B5EF4-FFF2-40B4-BE49-F238E27FC236}">
                <a16:creationId xmlns:a16="http://schemas.microsoft.com/office/drawing/2014/main" id="{C0D2059B-FBAA-435B-A5EC-AC1F18E1710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508000"/>
          </a:xfrm>
        </p:spPr>
        <p:txBody>
          <a:bodyPr/>
          <a:lstStyle/>
          <a:p>
            <a:pPr eaLnBrk="1" hangingPunct="1"/>
            <a:r>
              <a:rPr altLang="pl-PL">
                <a:latin typeface="Calibri" panose="020F0502020204030204" pitchFamily="34" charset="0"/>
              </a:rPr>
              <a:t> </a:t>
            </a: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7B9CC033-8C46-4FF7-8395-CB59CF77EE9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14958854-D090-44FC-A085-3C3628541FAC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id="{EFCF1939-3E62-44E0-ADC9-82A8B58A562E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Inspiracje</a:t>
              </a:r>
            </a:p>
          </p:txBody>
        </p:sp>
      </p:grpSp>
      <p:sp>
        <p:nvSpPr>
          <p:cNvPr id="7" name="Prostokąt zaokrąglony 6">
            <a:extLst>
              <a:ext uri="{FF2B5EF4-FFF2-40B4-BE49-F238E27FC236}">
                <a16:creationId xmlns:a16="http://schemas.microsoft.com/office/drawing/2014/main" id="{CA9832B1-6263-4E92-B8C1-772FBFED69EF}"/>
              </a:ext>
            </a:extLst>
          </p:cNvPr>
          <p:cNvSpPr/>
          <p:nvPr/>
        </p:nvSpPr>
        <p:spPr>
          <a:xfrm>
            <a:off x="468313" y="1303338"/>
            <a:ext cx="2951162" cy="143986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7414" name="pole tekstowe 13">
            <a:extLst>
              <a:ext uri="{FF2B5EF4-FFF2-40B4-BE49-F238E27FC236}">
                <a16:creationId xmlns:a16="http://schemas.microsoft.com/office/drawing/2014/main" id="{5B7721EF-677E-4BD9-B257-BAB77BFB2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1563688"/>
            <a:ext cx="2879725" cy="115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15000"/>
              </a:lnSpc>
              <a:spcBef>
                <a:spcPct val="0"/>
              </a:spcBef>
              <a:buSzTx/>
              <a:buNone/>
            </a:pPr>
            <a:r>
              <a:rPr lang="pl-PL" altLang="pl-PL" sz="1800" b="1" dirty="0">
                <a:solidFill>
                  <a:srgbClr val="3E4040"/>
                </a:solidFill>
              </a:rPr>
              <a:t>Sudoku</a:t>
            </a:r>
            <a:br>
              <a:rPr lang="pl-PL" altLang="pl-PL" sz="1800" b="1" dirty="0">
                <a:solidFill>
                  <a:srgbClr val="3E4040"/>
                </a:solidFill>
              </a:rPr>
            </a:br>
            <a:r>
              <a:rPr lang="pl-PL" sz="1400" u="sng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https://sudoku.com/pl</a:t>
            </a:r>
            <a:endParaRPr lang="pl-PL" sz="16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pl-PL" altLang="pl-PL" sz="1800" b="1" dirty="0">
              <a:solidFill>
                <a:srgbClr val="3E4040"/>
              </a:solidFill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pl-PL" altLang="pl-PL" sz="1400" dirty="0">
              <a:solidFill>
                <a:srgbClr val="3E4040"/>
              </a:solidFill>
            </a:endParaRPr>
          </a:p>
        </p:txBody>
      </p:sp>
      <p:sp>
        <p:nvSpPr>
          <p:cNvPr id="16" name="Prostokąt zaokrąglony 15">
            <a:extLst>
              <a:ext uri="{FF2B5EF4-FFF2-40B4-BE49-F238E27FC236}">
                <a16:creationId xmlns:a16="http://schemas.microsoft.com/office/drawing/2014/main" id="{283BF125-79A0-447B-8788-941297FEAE17}"/>
              </a:ext>
            </a:extLst>
          </p:cNvPr>
          <p:cNvSpPr/>
          <p:nvPr/>
        </p:nvSpPr>
        <p:spPr>
          <a:xfrm>
            <a:off x="468313" y="2854325"/>
            <a:ext cx="2952750" cy="1439863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3E4040"/>
              </a:solidFill>
            </a:endParaRPr>
          </a:p>
        </p:txBody>
      </p:sp>
      <p:sp>
        <p:nvSpPr>
          <p:cNvPr id="17" name="Prostokąt zaokrąglony 16">
            <a:extLst>
              <a:ext uri="{FF2B5EF4-FFF2-40B4-BE49-F238E27FC236}">
                <a16:creationId xmlns:a16="http://schemas.microsoft.com/office/drawing/2014/main" id="{336AAD5F-F357-48D8-B289-FAE81421B075}"/>
              </a:ext>
            </a:extLst>
          </p:cNvPr>
          <p:cNvSpPr/>
          <p:nvPr/>
        </p:nvSpPr>
        <p:spPr>
          <a:xfrm>
            <a:off x="5508104" y="1851670"/>
            <a:ext cx="2952750" cy="143986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7418" name="pole tekstowe 17">
            <a:extLst>
              <a:ext uri="{FF2B5EF4-FFF2-40B4-BE49-F238E27FC236}">
                <a16:creationId xmlns:a16="http://schemas.microsoft.com/office/drawing/2014/main" id="{42FDE1C8-1D0F-4BDA-A4DB-6A094288D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88" y="2867025"/>
            <a:ext cx="2894012" cy="155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SzTx/>
              <a:buNone/>
            </a:pPr>
            <a:r>
              <a:rPr lang="pl-PL" altLang="pl-PL" sz="1800" b="1" dirty="0">
                <a:solidFill>
                  <a:srgbClr val="3E4040"/>
                </a:solidFill>
              </a:rPr>
              <a:t>Łamigłówki</a:t>
            </a:r>
            <a:br>
              <a:rPr lang="pl-PL" altLang="pl-PL" sz="1800" b="1" dirty="0">
                <a:solidFill>
                  <a:srgbClr val="3E4040"/>
                </a:solidFill>
              </a:rPr>
            </a:br>
            <a:r>
              <a:rPr lang="pl-PL" sz="1400" u="sng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https://www.focus.pl/artykul/najslynniejsze-lamiglowki-swiata</a:t>
            </a:r>
            <a:endParaRPr lang="pl-PL" altLang="pl-PL" sz="1400" dirty="0">
              <a:solidFill>
                <a:srgbClr val="3E4040"/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pl-PL" altLang="pl-PL" sz="1800" dirty="0">
              <a:solidFill>
                <a:schemeClr val="tx1"/>
              </a:solidFill>
            </a:endParaRPr>
          </a:p>
        </p:txBody>
      </p:sp>
      <p:sp>
        <p:nvSpPr>
          <p:cNvPr id="17419" name="pole tekstowe 18">
            <a:extLst>
              <a:ext uri="{FF2B5EF4-FFF2-40B4-BE49-F238E27FC236}">
                <a16:creationId xmlns:a16="http://schemas.microsoft.com/office/drawing/2014/main" id="{19E8BA38-E127-4FE5-8F5E-9C88F572D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3979" y="1982658"/>
            <a:ext cx="295275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None/>
            </a:pPr>
            <a:r>
              <a:rPr lang="pl-PL" altLang="pl-PL" sz="1800" b="1" dirty="0">
                <a:solidFill>
                  <a:srgbClr val="3E4040"/>
                </a:solidFill>
              </a:rPr>
              <a:t>Zagadki na logikę</a:t>
            </a:r>
            <a:br>
              <a:rPr lang="pl-PL" altLang="pl-PL" sz="1800" b="1" dirty="0">
                <a:solidFill>
                  <a:srgbClr val="3E4040"/>
                </a:solidFill>
              </a:rPr>
            </a:br>
            <a:r>
              <a:rPr lang="pl-PL" sz="1400" u="sng" dirty="0">
                <a:solidFill>
                  <a:srgbClr val="0000FF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https://facet.onet.pl/zagadki-na-logike-i-spostrzegawczosc-tylko-dla-bystrzakow/syg54qs</a:t>
            </a:r>
            <a:endParaRPr lang="pl-PL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400" dirty="0">
              <a:solidFill>
                <a:srgbClr val="3E4040"/>
              </a:solidFill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pl-PL" altLang="pl-PL" sz="1800" dirty="0">
              <a:solidFill>
                <a:schemeClr val="tx1"/>
              </a:solidFill>
            </a:endParaRPr>
          </a:p>
        </p:txBody>
      </p:sp>
      <p:pic>
        <p:nvPicPr>
          <p:cNvPr id="19469" name="Picture 15">
            <a:extLst>
              <a:ext uri="{FF2B5EF4-FFF2-40B4-BE49-F238E27FC236}">
                <a16:creationId xmlns:a16="http://schemas.microsoft.com/office/drawing/2014/main" id="{780548D6-EAC9-4608-A1E7-32C820CF0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877" y="1795521"/>
            <a:ext cx="17589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414" grpId="0"/>
      <p:bldP spid="16" grpId="0" animBg="1"/>
      <p:bldP spid="17" grpId="0" animBg="1"/>
      <p:bldP spid="17418" grpId="0"/>
      <p:bldP spid="174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ytuł 1">
            <a:extLst>
              <a:ext uri="{FF2B5EF4-FFF2-40B4-BE49-F238E27FC236}">
                <a16:creationId xmlns:a16="http://schemas.microsoft.com/office/drawing/2014/main" id="{0D434662-AFC5-400B-A06E-0D5B65DE1527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68313" y="700088"/>
            <a:ext cx="8229600" cy="647700"/>
          </a:xfrm>
        </p:spPr>
        <p:txBody>
          <a:bodyPr/>
          <a:lstStyle/>
          <a:p>
            <a:pPr eaLnBrk="1" hangingPunct="1"/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Więcej inspiracji na stronie Programu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45AD265-954C-42A6-8D01-827852403148}"/>
              </a:ext>
            </a:extLst>
          </p:cNvPr>
          <p:cNvSpPr/>
          <p:nvPr/>
        </p:nvSpPr>
        <p:spPr>
          <a:xfrm>
            <a:off x="684213" y="1924050"/>
            <a:ext cx="7632700" cy="1192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6600" b="1" dirty="0">
                <a:solidFill>
                  <a:srgbClr val="B9D16A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www.talentowisko.pl</a:t>
            </a:r>
            <a:endParaRPr lang="pl-PL" sz="6000" dirty="0">
              <a:solidFill>
                <a:srgbClr val="B9D16A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46D8C71A-187E-4BEF-A6EF-D3F055C9C8B7}"/>
              </a:ext>
            </a:extLst>
          </p:cNvPr>
          <p:cNvSpPr/>
          <p:nvPr/>
        </p:nvSpPr>
        <p:spPr>
          <a:xfrm>
            <a:off x="4546600" y="757238"/>
            <a:ext cx="4300538" cy="887412"/>
          </a:xfrm>
          <a:prstGeom prst="rect">
            <a:avLst/>
          </a:prstGeom>
          <a:solidFill>
            <a:srgbClr val="B9D1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Sudoku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3C8F04C1-A17A-4115-BAD3-0224EB442D24}"/>
              </a:ext>
            </a:extLst>
          </p:cNvPr>
          <p:cNvSpPr/>
          <p:nvPr/>
        </p:nvSpPr>
        <p:spPr>
          <a:xfrm>
            <a:off x="4546600" y="1952625"/>
            <a:ext cx="4300538" cy="887413"/>
          </a:xfrm>
          <a:prstGeom prst="rect">
            <a:avLst/>
          </a:prstGeom>
          <a:solidFill>
            <a:srgbClr val="B9D1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Rebusy z ∏ 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803F0F8-AB72-445A-AB22-E99E946068F3}"/>
              </a:ext>
            </a:extLst>
          </p:cNvPr>
          <p:cNvSpPr/>
          <p:nvPr/>
        </p:nvSpPr>
        <p:spPr>
          <a:xfrm>
            <a:off x="4546600" y="3136900"/>
            <a:ext cx="4300538" cy="885825"/>
          </a:xfrm>
          <a:prstGeom prst="rect">
            <a:avLst/>
          </a:prstGeom>
          <a:solidFill>
            <a:srgbClr val="B9D1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Ciągi liczb</a:t>
            </a:r>
          </a:p>
        </p:txBody>
      </p:sp>
      <p:pic>
        <p:nvPicPr>
          <p:cNvPr id="11269" name="Obraz 1">
            <a:extLst>
              <a:ext uri="{FF2B5EF4-FFF2-40B4-BE49-F238E27FC236}">
                <a16:creationId xmlns:a16="http://schemas.microsoft.com/office/drawing/2014/main" id="{DDEB9CED-3807-4BA6-8C6D-998C4FB8E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" r="2524" b="2571"/>
          <a:stretch>
            <a:fillRect/>
          </a:stretch>
        </p:blipFill>
        <p:spPr bwMode="auto">
          <a:xfrm>
            <a:off x="-107950" y="779463"/>
            <a:ext cx="4608513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97CCAA65-A418-4FA6-B882-CE9F5A4C1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6850" y="1390104"/>
            <a:ext cx="4427984" cy="276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lnSpc>
                <a:spcPct val="111000"/>
              </a:lnSpc>
              <a:spcAft>
                <a:spcPts val="1000"/>
              </a:spcAft>
              <a:defRPr/>
            </a:pPr>
            <a:r>
              <a:rPr lang="pl-PL" altLang="pl-PL" sz="1600" b="1" dirty="0">
                <a:solidFill>
                  <a:srgbClr val="3E4040"/>
                </a:solidFill>
                <a:latin typeface="+mn-lt"/>
                <a:cs typeface="Times New Roman" panose="02020603050405020304" pitchFamily="18" charset="0"/>
              </a:rPr>
              <a:t>Zadaniem gracza jest: </a:t>
            </a:r>
          </a:p>
          <a:p>
            <a:pPr eaLnBrk="1" hangingPunct="1">
              <a:lnSpc>
                <a:spcPct val="111000"/>
              </a:lnSpc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r>
              <a:rPr lang="pl-PL" altLang="pl-PL" sz="1600" dirty="0">
                <a:solidFill>
                  <a:srgbClr val="3E4040"/>
                </a:solidFill>
                <a:latin typeface="+mn-lt"/>
                <a:cs typeface="Times New Roman" panose="02020603050405020304" pitchFamily="18" charset="0"/>
              </a:rPr>
              <a:t>wypełnienie wszystkich komórek planszy cyframi od 1 do 9,</a:t>
            </a:r>
          </a:p>
          <a:p>
            <a:pPr eaLnBrk="1" hangingPunct="1">
              <a:lnSpc>
                <a:spcPct val="111000"/>
              </a:lnSpc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r>
              <a:rPr lang="pl-PL" altLang="pl-PL" sz="1600" dirty="0">
                <a:solidFill>
                  <a:srgbClr val="3E4040"/>
                </a:solidFill>
                <a:latin typeface="+mn-lt"/>
                <a:cs typeface="Times New Roman" panose="02020603050405020304" pitchFamily="18" charset="0"/>
              </a:rPr>
              <a:t>w każdym wierszu i każdej kolumnie dana liczba może występować jedynie raz,</a:t>
            </a:r>
          </a:p>
          <a:p>
            <a:pPr eaLnBrk="1" hangingPunct="1">
              <a:lnSpc>
                <a:spcPct val="111000"/>
              </a:lnSpc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r>
              <a:rPr lang="pl-PL" altLang="pl-PL" sz="1600" dirty="0">
                <a:solidFill>
                  <a:srgbClr val="3E4040"/>
                </a:solidFill>
                <a:latin typeface="+mn-lt"/>
                <a:cs typeface="Times New Roman" panose="02020603050405020304" pitchFamily="18" charset="0"/>
              </a:rPr>
              <a:t>w każdym z dziewięciu kwadratów 3x3 cyfry nie mogą się powtarzać.</a:t>
            </a:r>
          </a:p>
          <a:p>
            <a:pPr eaLnBrk="1" hangingPunct="1">
              <a:lnSpc>
                <a:spcPct val="111000"/>
              </a:lnSpc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endParaRPr lang="pl-PL" altLang="pl-PL" sz="1600" dirty="0">
              <a:solidFill>
                <a:srgbClr val="7030A0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132AF39B-D165-477F-B63C-CCEF8A320DDD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6F72DF8B-D0DA-4AD8-AAA3-83FA6205A3FE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A2C325E3-C4C6-4386-B488-A7A069C79E58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Sudoku</a:t>
              </a:r>
            </a:p>
          </p:txBody>
        </p:sp>
      </p:grp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FEDCADE5-4E6A-4153-A567-17849D90A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691459"/>
              </p:ext>
            </p:extLst>
          </p:nvPr>
        </p:nvGraphicFramePr>
        <p:xfrm>
          <a:off x="323528" y="1275607"/>
          <a:ext cx="3890808" cy="2880319"/>
        </p:xfrm>
        <a:graphic>
          <a:graphicData uri="http://schemas.openxmlformats.org/drawingml/2006/table">
            <a:tbl>
              <a:tblPr firstRow="1" firstCol="1" bandRow="1"/>
              <a:tblGrid>
                <a:gridCol w="431920">
                  <a:extLst>
                    <a:ext uri="{9D8B030D-6E8A-4147-A177-3AD203B41FA5}">
                      <a16:colId xmlns:a16="http://schemas.microsoft.com/office/drawing/2014/main" val="2796503783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3563757249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440727137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3729967166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1532546128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1636770393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662019791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3502262660"/>
                    </a:ext>
                  </a:extLst>
                </a:gridCol>
                <a:gridCol w="432361">
                  <a:extLst>
                    <a:ext uri="{9D8B030D-6E8A-4147-A177-3AD203B41FA5}">
                      <a16:colId xmlns:a16="http://schemas.microsoft.com/office/drawing/2014/main" val="69873827"/>
                    </a:ext>
                  </a:extLst>
                </a:gridCol>
              </a:tblGrid>
              <a:tr h="312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31468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948443"/>
                  </a:ext>
                </a:extLst>
              </a:tr>
              <a:tr h="312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700066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614259"/>
                  </a:ext>
                </a:extLst>
              </a:tr>
              <a:tr h="312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037175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62648"/>
                  </a:ext>
                </a:extLst>
              </a:tr>
              <a:tr h="312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384464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912329"/>
                  </a:ext>
                </a:extLst>
              </a:tr>
              <a:tr h="312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026052"/>
                  </a:ext>
                </a:extLst>
              </a:tr>
            </a:tbl>
          </a:graphicData>
        </a:graphic>
      </p:graphicFrame>
      <p:sp>
        <p:nvSpPr>
          <p:cNvPr id="2" name="Prostokąt 1">
            <a:extLst>
              <a:ext uri="{FF2B5EF4-FFF2-40B4-BE49-F238E27FC236}">
                <a16:creationId xmlns:a16="http://schemas.microsoft.com/office/drawing/2014/main" id="{E6F7D34F-8DF1-40F3-9050-1BB8D3136214}"/>
              </a:ext>
            </a:extLst>
          </p:cNvPr>
          <p:cNvSpPr/>
          <p:nvPr/>
        </p:nvSpPr>
        <p:spPr>
          <a:xfrm>
            <a:off x="2903762" y="1266940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9E326324-036C-413F-AFBD-2F155C5CCAFC}"/>
              </a:ext>
            </a:extLst>
          </p:cNvPr>
          <p:cNvSpPr/>
          <p:nvPr/>
        </p:nvSpPr>
        <p:spPr>
          <a:xfrm>
            <a:off x="323950" y="1293609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2DC60C65-9422-42AF-9713-826A6BA67881}"/>
              </a:ext>
            </a:extLst>
          </p:cNvPr>
          <p:cNvSpPr/>
          <p:nvPr/>
        </p:nvSpPr>
        <p:spPr>
          <a:xfrm>
            <a:off x="1589659" y="1275605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7AB64244-39A4-4095-BF59-25BD311D29AF}"/>
              </a:ext>
            </a:extLst>
          </p:cNvPr>
          <p:cNvSpPr/>
          <p:nvPr/>
        </p:nvSpPr>
        <p:spPr>
          <a:xfrm>
            <a:off x="308770" y="2247714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9A1C61A1-69BC-4C9F-932C-6074AB57E49F}"/>
              </a:ext>
            </a:extLst>
          </p:cNvPr>
          <p:cNvSpPr/>
          <p:nvPr/>
        </p:nvSpPr>
        <p:spPr>
          <a:xfrm>
            <a:off x="1626931" y="2211710"/>
            <a:ext cx="1296144" cy="98144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209812C8-F53C-4FBF-B36E-791920AD51E4}"/>
              </a:ext>
            </a:extLst>
          </p:cNvPr>
          <p:cNvSpPr/>
          <p:nvPr/>
        </p:nvSpPr>
        <p:spPr>
          <a:xfrm>
            <a:off x="2913559" y="2211710"/>
            <a:ext cx="1296144" cy="96493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C70FD671-F79D-47B8-9470-20FFAF101BAA}"/>
              </a:ext>
            </a:extLst>
          </p:cNvPr>
          <p:cNvSpPr/>
          <p:nvPr/>
        </p:nvSpPr>
        <p:spPr>
          <a:xfrm>
            <a:off x="323528" y="3219823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F12CA40A-4310-4003-8AA2-805581EC2747}"/>
              </a:ext>
            </a:extLst>
          </p:cNvPr>
          <p:cNvSpPr/>
          <p:nvPr/>
        </p:nvSpPr>
        <p:spPr>
          <a:xfrm>
            <a:off x="1619672" y="3219823"/>
            <a:ext cx="1296144" cy="9361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20A1BA13-822D-44C4-ACC4-2F25437E3656}"/>
              </a:ext>
            </a:extLst>
          </p:cNvPr>
          <p:cNvSpPr/>
          <p:nvPr/>
        </p:nvSpPr>
        <p:spPr>
          <a:xfrm>
            <a:off x="2915816" y="3185316"/>
            <a:ext cx="1296144" cy="97061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rostokąt 11">
            <a:extLst>
              <a:ext uri="{FF2B5EF4-FFF2-40B4-BE49-F238E27FC236}">
                <a16:creationId xmlns:a16="http://schemas.microsoft.com/office/drawing/2014/main" id="{3DC4A5DB-61EA-470D-8113-CAC357ECC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109788"/>
            <a:ext cx="4572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pl-PL" altLang="pl-PL" sz="160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5363" name="Prostokąt 13">
            <a:extLst>
              <a:ext uri="{FF2B5EF4-FFF2-40B4-BE49-F238E27FC236}">
                <a16:creationId xmlns:a16="http://schemas.microsoft.com/office/drawing/2014/main" id="{F599F711-4746-42F8-9488-FFE741C0B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125913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pl-PL" altLang="pl-PL" sz="1800">
              <a:solidFill>
                <a:schemeClr val="tx1"/>
              </a:solidFill>
            </a:endParaRPr>
          </a:p>
        </p:txBody>
      </p:sp>
      <p:grpSp>
        <p:nvGrpSpPr>
          <p:cNvPr id="16" name="Grupa 15">
            <a:extLst>
              <a:ext uri="{FF2B5EF4-FFF2-40B4-BE49-F238E27FC236}">
                <a16:creationId xmlns:a16="http://schemas.microsoft.com/office/drawing/2014/main" id="{DBC2E700-5B56-44ED-93E1-B687B0E395B6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356FB4FF-CFD3-476A-970E-D2697B5DB629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id="{438EB780-014B-431C-A894-356DA7BB6EA3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Instrukcja gry w sudoku – video </a:t>
              </a:r>
            </a:p>
          </p:txBody>
        </p:sp>
      </p:grpSp>
      <p:pic>
        <p:nvPicPr>
          <p:cNvPr id="2" name="Obraz 1">
            <a:hlinkClick r:id="rId3"/>
            <a:extLst>
              <a:ext uri="{FF2B5EF4-FFF2-40B4-BE49-F238E27FC236}">
                <a16:creationId xmlns:a16="http://schemas.microsoft.com/office/drawing/2014/main" id="{8A2AAD62-A06D-4304-923D-CA3F24DD8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0120" y="1560968"/>
            <a:ext cx="2749888" cy="27498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3394720" cy="507701"/>
          </a:xfrm>
        </p:spPr>
        <p:txBody>
          <a:bodyPr/>
          <a:lstStyle/>
          <a:p>
            <a:pPr algn="l"/>
            <a:r>
              <a:rPr lang="pl-PL" dirty="0"/>
              <a:t>Sudoku - ćwiczenie</a:t>
            </a:r>
            <a:endParaRPr lang="en-GB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FD53C62F-AFC4-4174-8502-25E7B4AAE0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94616"/>
              </p:ext>
            </p:extLst>
          </p:nvPr>
        </p:nvGraphicFramePr>
        <p:xfrm>
          <a:off x="2443206" y="1071070"/>
          <a:ext cx="4257588" cy="3394075"/>
        </p:xfrm>
        <a:graphic>
          <a:graphicData uri="http://schemas.openxmlformats.org/drawingml/2006/table">
            <a:tbl>
              <a:tblPr firstRow="1" firstCol="1" bandRow="1"/>
              <a:tblGrid>
                <a:gridCol w="472636">
                  <a:extLst>
                    <a:ext uri="{9D8B030D-6E8A-4147-A177-3AD203B41FA5}">
                      <a16:colId xmlns:a16="http://schemas.microsoft.com/office/drawing/2014/main" val="2915892986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3278489858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332325793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3851682006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1036923871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3666637695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2253850044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2559308604"/>
                    </a:ext>
                  </a:extLst>
                </a:gridCol>
                <a:gridCol w="473119">
                  <a:extLst>
                    <a:ext uri="{9D8B030D-6E8A-4147-A177-3AD203B41FA5}">
                      <a16:colId xmlns:a16="http://schemas.microsoft.com/office/drawing/2014/main" val="2583142244"/>
                    </a:ext>
                  </a:extLst>
                </a:gridCol>
              </a:tblGrid>
              <a:tr h="36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607488"/>
                  </a:ext>
                </a:extLst>
              </a:tr>
              <a:tr h="38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353704"/>
                  </a:ext>
                </a:extLst>
              </a:tr>
              <a:tr h="36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42624"/>
                  </a:ext>
                </a:extLst>
              </a:tr>
              <a:tr h="38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7937919"/>
                  </a:ext>
                </a:extLst>
              </a:tr>
              <a:tr h="36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757907"/>
                  </a:ext>
                </a:extLst>
              </a:tr>
              <a:tr h="38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343601"/>
                  </a:ext>
                </a:extLst>
              </a:tr>
              <a:tr h="36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784471"/>
                  </a:ext>
                </a:extLst>
              </a:tr>
              <a:tr h="38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268052"/>
                  </a:ext>
                </a:extLst>
              </a:tr>
              <a:tr h="367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>
                          <a:solidFill>
                            <a:srgbClr val="40404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800" b="1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46" marR="52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914622"/>
                  </a:ext>
                </a:extLst>
              </a:tr>
            </a:tbl>
          </a:graphicData>
        </a:graphic>
      </p:graphicFrame>
      <p:sp>
        <p:nvSpPr>
          <p:cNvPr id="10" name="Owal 9">
            <a:extLst>
              <a:ext uri="{FF2B5EF4-FFF2-40B4-BE49-F238E27FC236}">
                <a16:creationId xmlns:a16="http://schemas.microsoft.com/office/drawing/2014/main" id="{C88FCF90-3F5F-47C0-8E85-B2DDEE6733D1}"/>
              </a:ext>
            </a:extLst>
          </p:cNvPr>
          <p:cNvSpPr/>
          <p:nvPr/>
        </p:nvSpPr>
        <p:spPr>
          <a:xfrm>
            <a:off x="2987824" y="1105204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3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25" name="Owal 24">
            <a:extLst>
              <a:ext uri="{FF2B5EF4-FFF2-40B4-BE49-F238E27FC236}">
                <a16:creationId xmlns:a16="http://schemas.microsoft.com/office/drawing/2014/main" id="{DE968856-A935-4C8B-B46D-E840B833E19D}"/>
              </a:ext>
            </a:extLst>
          </p:cNvPr>
          <p:cNvSpPr/>
          <p:nvPr/>
        </p:nvSpPr>
        <p:spPr>
          <a:xfrm>
            <a:off x="2987824" y="153915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6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27" name="Owal 26">
            <a:extLst>
              <a:ext uri="{FF2B5EF4-FFF2-40B4-BE49-F238E27FC236}">
                <a16:creationId xmlns:a16="http://schemas.microsoft.com/office/drawing/2014/main" id="{6841A914-AF46-423B-851F-BC95B642EFBC}"/>
              </a:ext>
            </a:extLst>
          </p:cNvPr>
          <p:cNvSpPr/>
          <p:nvPr/>
        </p:nvSpPr>
        <p:spPr>
          <a:xfrm>
            <a:off x="3439118" y="153915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8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28" name="Owal 27">
            <a:extLst>
              <a:ext uri="{FF2B5EF4-FFF2-40B4-BE49-F238E27FC236}">
                <a16:creationId xmlns:a16="http://schemas.microsoft.com/office/drawing/2014/main" id="{67F2236F-9FAE-4209-B6AE-23B62984EC3D}"/>
              </a:ext>
            </a:extLst>
          </p:cNvPr>
          <p:cNvSpPr/>
          <p:nvPr/>
        </p:nvSpPr>
        <p:spPr>
          <a:xfrm>
            <a:off x="3439118" y="189919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2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0" name="Owal 29">
            <a:extLst>
              <a:ext uri="{FF2B5EF4-FFF2-40B4-BE49-F238E27FC236}">
                <a16:creationId xmlns:a16="http://schemas.microsoft.com/office/drawing/2014/main" id="{13BD005C-667E-4407-8E3C-4AA1D179FEA7}"/>
              </a:ext>
            </a:extLst>
          </p:cNvPr>
          <p:cNvSpPr/>
          <p:nvPr/>
        </p:nvSpPr>
        <p:spPr>
          <a:xfrm>
            <a:off x="2575022" y="189919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5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3E26E063-2086-433F-B52D-C7EAC7FEB8EA}"/>
              </a:ext>
            </a:extLst>
          </p:cNvPr>
          <p:cNvSpPr/>
          <p:nvPr/>
        </p:nvSpPr>
        <p:spPr>
          <a:xfrm>
            <a:off x="3943174" y="1131590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7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2" name="Owal 31">
            <a:extLst>
              <a:ext uri="{FF2B5EF4-FFF2-40B4-BE49-F238E27FC236}">
                <a16:creationId xmlns:a16="http://schemas.microsoft.com/office/drawing/2014/main" id="{A65BEE77-BA59-413F-AD45-CF9E261A8720}"/>
              </a:ext>
            </a:extLst>
          </p:cNvPr>
          <p:cNvSpPr/>
          <p:nvPr/>
        </p:nvSpPr>
        <p:spPr>
          <a:xfrm>
            <a:off x="3943174" y="153915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4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6" name="Owal 35">
            <a:extLst>
              <a:ext uri="{FF2B5EF4-FFF2-40B4-BE49-F238E27FC236}">
                <a16:creationId xmlns:a16="http://schemas.microsoft.com/office/drawing/2014/main" id="{D0E879DA-681E-4A9E-984A-3618C5513316}"/>
              </a:ext>
            </a:extLst>
          </p:cNvPr>
          <p:cNvSpPr/>
          <p:nvPr/>
        </p:nvSpPr>
        <p:spPr>
          <a:xfrm>
            <a:off x="3923928" y="189919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1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7" name="Owal 36">
            <a:extLst>
              <a:ext uri="{FF2B5EF4-FFF2-40B4-BE49-F238E27FC236}">
                <a16:creationId xmlns:a16="http://schemas.microsoft.com/office/drawing/2014/main" id="{A0129CDC-2B2C-4C29-B712-906A11B12D98}"/>
              </a:ext>
            </a:extLst>
          </p:cNvPr>
          <p:cNvSpPr/>
          <p:nvPr/>
        </p:nvSpPr>
        <p:spPr>
          <a:xfrm>
            <a:off x="4401603" y="1519984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2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8" name="Owal 37">
            <a:extLst>
              <a:ext uri="{FF2B5EF4-FFF2-40B4-BE49-F238E27FC236}">
                <a16:creationId xmlns:a16="http://schemas.microsoft.com/office/drawing/2014/main" id="{16FBA33D-7A61-4091-B0D6-C841FEC6DD7F}"/>
              </a:ext>
            </a:extLst>
          </p:cNvPr>
          <p:cNvSpPr/>
          <p:nvPr/>
        </p:nvSpPr>
        <p:spPr>
          <a:xfrm>
            <a:off x="4879278" y="1131590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5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39" name="Owal 38">
            <a:extLst>
              <a:ext uri="{FF2B5EF4-FFF2-40B4-BE49-F238E27FC236}">
                <a16:creationId xmlns:a16="http://schemas.microsoft.com/office/drawing/2014/main" id="{2126D952-6111-4080-9FC9-EDAD3D077063}"/>
              </a:ext>
            </a:extLst>
          </p:cNvPr>
          <p:cNvSpPr/>
          <p:nvPr/>
        </p:nvSpPr>
        <p:spPr>
          <a:xfrm>
            <a:off x="4903059" y="1519984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3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0" name="Owal 39">
            <a:extLst>
              <a:ext uri="{FF2B5EF4-FFF2-40B4-BE49-F238E27FC236}">
                <a16:creationId xmlns:a16="http://schemas.microsoft.com/office/drawing/2014/main" id="{3B455CEC-47AB-42C8-8737-AD2359CCE5AF}"/>
              </a:ext>
            </a:extLst>
          </p:cNvPr>
          <p:cNvSpPr/>
          <p:nvPr/>
        </p:nvSpPr>
        <p:spPr>
          <a:xfrm>
            <a:off x="4879278" y="1908378"/>
            <a:ext cx="340794" cy="2405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8</a:t>
            </a:r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6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7" grpId="0"/>
      <p:bldP spid="28" grpId="0"/>
      <p:bldP spid="30" grpId="0"/>
      <p:bldP spid="31" grpId="0"/>
      <p:bldP spid="32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3682752" cy="507701"/>
          </a:xfrm>
        </p:spPr>
        <p:txBody>
          <a:bodyPr/>
          <a:lstStyle/>
          <a:p>
            <a:pPr algn="l"/>
            <a:r>
              <a:rPr lang="pl-PL" dirty="0"/>
              <a:t>Sudoku - rozwiązanie</a:t>
            </a:r>
            <a:endParaRPr lang="en-GB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BA1CCD6-58F7-4F15-8DDC-6C67202A15A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869" y="1203598"/>
            <a:ext cx="3856261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15">
            <a:extLst>
              <a:ext uri="{FF2B5EF4-FFF2-40B4-BE49-F238E27FC236}">
                <a16:creationId xmlns:a16="http://schemas.microsoft.com/office/drawing/2014/main" id="{9989F32D-4C63-47D2-B46E-FF0DCFA69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11175"/>
            <a:ext cx="1636015" cy="191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750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Rebusy z ∏  </a:t>
              </a:r>
            </a:p>
          </p:txBody>
        </p:sp>
      </p:grpSp>
      <p:pic>
        <p:nvPicPr>
          <p:cNvPr id="30" name="Obraz 29">
            <a:extLst>
              <a:ext uri="{FF2B5EF4-FFF2-40B4-BE49-F238E27FC236}">
                <a16:creationId xmlns:a16="http://schemas.microsoft.com/office/drawing/2014/main" id="{4091AA70-168E-4125-AF39-0DE419E252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681" t="38564" r="37585" b="36390"/>
          <a:stretch/>
        </p:blipFill>
        <p:spPr>
          <a:xfrm>
            <a:off x="4860032" y="1419622"/>
            <a:ext cx="3029128" cy="1975596"/>
          </a:xfrm>
          <a:prstGeom prst="rect">
            <a:avLst/>
          </a:prstGeom>
        </p:spPr>
      </p:pic>
      <p:sp>
        <p:nvSpPr>
          <p:cNvPr id="34" name="pole tekstowe 33">
            <a:extLst>
              <a:ext uri="{FF2B5EF4-FFF2-40B4-BE49-F238E27FC236}">
                <a16:creationId xmlns:a16="http://schemas.microsoft.com/office/drawing/2014/main" id="{2C7B5C28-9FDE-4C87-9390-2390C412501A}"/>
              </a:ext>
            </a:extLst>
          </p:cNvPr>
          <p:cNvSpPr txBox="1"/>
          <p:nvPr/>
        </p:nvSpPr>
        <p:spPr>
          <a:xfrm>
            <a:off x="1427778" y="3389644"/>
            <a:ext cx="1992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dirty="0">
                <a:solidFill>
                  <a:schemeClr val="accent2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pistolet </a:t>
            </a:r>
            <a:endParaRPr lang="en-GB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074" name="pole tekstowe 3073">
            <a:extLst>
              <a:ext uri="{FF2B5EF4-FFF2-40B4-BE49-F238E27FC236}">
                <a16:creationId xmlns:a16="http://schemas.microsoft.com/office/drawing/2014/main" id="{1E6C0A89-24CF-416B-9EDF-DDC6FA1600AE}"/>
              </a:ext>
            </a:extLst>
          </p:cNvPr>
          <p:cNvSpPr txBox="1"/>
          <p:nvPr/>
        </p:nvSpPr>
        <p:spPr>
          <a:xfrm>
            <a:off x="4956170" y="3416682"/>
            <a:ext cx="1992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dirty="0">
                <a:solidFill>
                  <a:schemeClr val="accent2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wampir</a:t>
            </a:r>
            <a:endParaRPr lang="en-GB" sz="2800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0BE571D-4D35-48AD-AEB7-8364995D7A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13" t="31801" r="57875" b="36000"/>
          <a:stretch/>
        </p:blipFill>
        <p:spPr>
          <a:xfrm>
            <a:off x="1043608" y="1543324"/>
            <a:ext cx="2930413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8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64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2, 3, 5, 7, 11, 13, 17, 19, 21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Wybierz kolejne spośród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: 23, 25, 27, 30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23, następna 27, liczby pierwsze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1700FC4C-D9E9-4554-8ABA-E91A822CE85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7030A0"/>
          </a:solidFill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967CB87-C9D1-404B-8B63-997BA4FCC1FF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4369DAEC-34E4-4B19-AA66-DAE06B407921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solidFill>
              <a:srgbClr val="B9D16A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Ciągi liczb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15F32D7-89DA-417E-BCAC-37C408201D8F}"/>
              </a:ext>
            </a:extLst>
          </p:cNvPr>
          <p:cNvSpPr txBox="1"/>
          <p:nvPr/>
        </p:nvSpPr>
        <p:spPr>
          <a:xfrm>
            <a:off x="470024" y="1851670"/>
            <a:ext cx="819065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pl-PL" sz="4000" b="1" dirty="0">
                <a:solidFill>
                  <a:schemeClr val="accent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0, 5, 10, 15, 30, 35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Podaj kolejne następujące po sobie liczby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662C2D5-32ED-49D3-BF87-8F2376106974}"/>
              </a:ext>
            </a:extLst>
          </p:cNvPr>
          <p:cNvSpPr txBox="1"/>
          <p:nvPr/>
        </p:nvSpPr>
        <p:spPr>
          <a:xfrm>
            <a:off x="2286000" y="3651870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Rozwiązanie: 70, 75</a:t>
            </a:r>
          </a:p>
        </p:txBody>
      </p:sp>
      <p:pic>
        <p:nvPicPr>
          <p:cNvPr id="20" name="Grafika 19" descr="Żarówka">
            <a:extLst>
              <a:ext uri="{FF2B5EF4-FFF2-40B4-BE49-F238E27FC236}">
                <a16:creationId xmlns:a16="http://schemas.microsoft.com/office/drawing/2014/main" id="{56FD627B-ED31-4A1A-B81A-8325F6053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5696" y="3324831"/>
            <a:ext cx="719198" cy="7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2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529</Words>
  <Application>Microsoft Office PowerPoint</Application>
  <PresentationFormat>Pokaz na ekranie (16:9)</PresentationFormat>
  <Paragraphs>177</Paragraphs>
  <Slides>16</Slides>
  <Notes>15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</vt:lpstr>
      <vt:lpstr>Motyw pakietu Office</vt:lpstr>
      <vt:lpstr>1_Motyw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Sudoku - ćwiczenie</vt:lpstr>
      <vt:lpstr>Sudoku - rozwiązanie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</vt:lpstr>
      <vt:lpstr>Więcej inspiracji na stronie Programu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Edyta Miszczuk</dc:creator>
  <cp:lastModifiedBy>Dominika Kloch</cp:lastModifiedBy>
  <cp:revision>91</cp:revision>
  <dcterms:created xsi:type="dcterms:W3CDTF">2016-07-14T14:32:13Z</dcterms:created>
  <dcterms:modified xsi:type="dcterms:W3CDTF">2020-08-26T11:52:50Z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PSKATEGORIA">
    <vt:lpwstr>Do-uz-wewnetrznego</vt:lpwstr>
  </property>
  <property fmtid="{D5CDD505-2E9C-101B-9397-08002B2CF9AE}" pid="3" name="BPSClassifiedBy">
    <vt:lpwstr>BANK\ewelina.jasinska;Ewelina Jasińska</vt:lpwstr>
  </property>
  <property fmtid="{D5CDD505-2E9C-101B-9397-08002B2CF9AE}" pid="4" name="BPSClassificationDate">
    <vt:lpwstr>2018-08-09T12:00:33.3359688+02:00</vt:lpwstr>
  </property>
</Properties>
</file>